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33" r:id="rId1"/>
    <p:sldMasterId id="2147487336" r:id="rId2"/>
    <p:sldMasterId id="2147487348" r:id="rId3"/>
    <p:sldMasterId id="2147489151" r:id="rId4"/>
    <p:sldMasterId id="2147489163" r:id="rId5"/>
    <p:sldMasterId id="2147489176" r:id="rId6"/>
  </p:sldMasterIdLst>
  <p:notesMasterIdLst>
    <p:notesMasterId r:id="rId133"/>
  </p:notesMasterIdLst>
  <p:sldIdLst>
    <p:sldId id="258" r:id="rId7"/>
    <p:sldId id="642" r:id="rId8"/>
    <p:sldId id="1103" r:id="rId9"/>
    <p:sldId id="927" r:id="rId10"/>
    <p:sldId id="929" r:id="rId11"/>
    <p:sldId id="928" r:id="rId12"/>
    <p:sldId id="1104" r:id="rId13"/>
    <p:sldId id="1150" r:id="rId14"/>
    <p:sldId id="1153" r:id="rId15"/>
    <p:sldId id="1151" r:id="rId16"/>
    <p:sldId id="1152" r:id="rId17"/>
    <p:sldId id="1157" r:id="rId18"/>
    <p:sldId id="1154" r:id="rId19"/>
    <p:sldId id="1155" r:id="rId20"/>
    <p:sldId id="1156" r:id="rId21"/>
    <p:sldId id="1158" r:id="rId22"/>
    <p:sldId id="1159" r:id="rId23"/>
    <p:sldId id="1160" r:id="rId24"/>
    <p:sldId id="1161" r:id="rId25"/>
    <p:sldId id="1162" r:id="rId26"/>
    <p:sldId id="925" r:id="rId27"/>
    <p:sldId id="1166" r:id="rId28"/>
    <p:sldId id="1164" r:id="rId29"/>
    <p:sldId id="1163" r:id="rId30"/>
    <p:sldId id="1165" r:id="rId31"/>
    <p:sldId id="1167" r:id="rId32"/>
    <p:sldId id="1168" r:id="rId33"/>
    <p:sldId id="1169" r:id="rId34"/>
    <p:sldId id="1170" r:id="rId35"/>
    <p:sldId id="1171" r:id="rId36"/>
    <p:sldId id="995" r:id="rId37"/>
    <p:sldId id="1105" r:id="rId38"/>
    <p:sldId id="994" r:id="rId39"/>
    <p:sldId id="1094" r:id="rId40"/>
    <p:sldId id="1179" r:id="rId41"/>
    <p:sldId id="1107" r:id="rId42"/>
    <p:sldId id="1002" r:id="rId43"/>
    <p:sldId id="1106" r:id="rId44"/>
    <p:sldId id="851" r:id="rId45"/>
    <p:sldId id="996" r:id="rId46"/>
    <p:sldId id="997" r:id="rId47"/>
    <p:sldId id="998" r:id="rId48"/>
    <p:sldId id="875" r:id="rId49"/>
    <p:sldId id="1108" r:id="rId50"/>
    <p:sldId id="1001" r:id="rId51"/>
    <p:sldId id="1109" r:id="rId52"/>
    <p:sldId id="804" r:id="rId53"/>
    <p:sldId id="1018" r:id="rId54"/>
    <p:sldId id="1117" r:id="rId55"/>
    <p:sldId id="1020" r:id="rId56"/>
    <p:sldId id="1118" r:id="rId57"/>
    <p:sldId id="1119" r:id="rId58"/>
    <p:sldId id="1019" r:id="rId59"/>
    <p:sldId id="1036" r:id="rId60"/>
    <p:sldId id="1120" r:id="rId61"/>
    <p:sldId id="1121" r:id="rId62"/>
    <p:sldId id="1122" r:id="rId63"/>
    <p:sldId id="1017" r:id="rId64"/>
    <p:sldId id="813" r:id="rId65"/>
    <p:sldId id="1123" r:id="rId66"/>
    <p:sldId id="1175" r:id="rId67"/>
    <p:sldId id="1022" r:id="rId68"/>
    <p:sldId id="1124" r:id="rId69"/>
    <p:sldId id="1147" r:id="rId70"/>
    <p:sldId id="1149" r:id="rId71"/>
    <p:sldId id="1110" r:id="rId72"/>
    <p:sldId id="1111" r:id="rId73"/>
    <p:sldId id="1112" r:id="rId74"/>
    <p:sldId id="1113" r:id="rId75"/>
    <p:sldId id="1115" r:id="rId76"/>
    <p:sldId id="1116" r:id="rId77"/>
    <p:sldId id="1180" r:id="rId78"/>
    <p:sldId id="905" r:id="rId79"/>
    <p:sldId id="1037" r:id="rId80"/>
    <p:sldId id="967" r:id="rId81"/>
    <p:sldId id="970" r:id="rId82"/>
    <p:sldId id="971" r:id="rId83"/>
    <p:sldId id="974" r:id="rId84"/>
    <p:sldId id="1125" r:id="rId85"/>
    <p:sldId id="979" r:id="rId86"/>
    <p:sldId id="1126" r:id="rId87"/>
    <p:sldId id="1127" r:id="rId88"/>
    <p:sldId id="400" r:id="rId89"/>
    <p:sldId id="887" r:id="rId90"/>
    <p:sldId id="885" r:id="rId91"/>
    <p:sldId id="777" r:id="rId92"/>
    <p:sldId id="892" r:id="rId93"/>
    <p:sldId id="747" r:id="rId94"/>
    <p:sldId id="1128" r:id="rId95"/>
    <p:sldId id="964" r:id="rId96"/>
    <p:sldId id="1100" r:id="rId97"/>
    <p:sldId id="1101" r:id="rId98"/>
    <p:sldId id="1038" r:id="rId99"/>
    <p:sldId id="1129" r:id="rId100"/>
    <p:sldId id="1130" r:id="rId101"/>
    <p:sldId id="938" r:id="rId102"/>
    <p:sldId id="1057" r:id="rId103"/>
    <p:sldId id="1172" r:id="rId104"/>
    <p:sldId id="1131" r:id="rId105"/>
    <p:sldId id="1132" r:id="rId106"/>
    <p:sldId id="1133" r:id="rId107"/>
    <p:sldId id="1134" r:id="rId108"/>
    <p:sldId id="792" r:id="rId109"/>
    <p:sldId id="1135" r:id="rId110"/>
    <p:sldId id="1136" r:id="rId111"/>
    <p:sldId id="1137" r:id="rId112"/>
    <p:sldId id="1138" r:id="rId113"/>
    <p:sldId id="1173" r:id="rId114"/>
    <p:sldId id="1139" r:id="rId115"/>
    <p:sldId id="1058" r:id="rId116"/>
    <p:sldId id="1140" r:id="rId117"/>
    <p:sldId id="1148" r:id="rId118"/>
    <p:sldId id="1141" r:id="rId119"/>
    <p:sldId id="1142" r:id="rId120"/>
    <p:sldId id="1143" r:id="rId121"/>
    <p:sldId id="1089" r:id="rId122"/>
    <p:sldId id="1144" r:id="rId123"/>
    <p:sldId id="1145" r:id="rId124"/>
    <p:sldId id="1062" r:id="rId125"/>
    <p:sldId id="1176" r:id="rId126"/>
    <p:sldId id="1174" r:id="rId127"/>
    <p:sldId id="1146" r:id="rId128"/>
    <p:sldId id="1086" r:id="rId129"/>
    <p:sldId id="1177" r:id="rId130"/>
    <p:sldId id="1178" r:id="rId131"/>
    <p:sldId id="1088" r:id="rId1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134D3E"/>
    <a:srgbClr val="CC0000"/>
    <a:srgbClr val="000066"/>
    <a:srgbClr val="FFFF99"/>
    <a:srgbClr val="FFFF00"/>
    <a:srgbClr val="EBD005"/>
    <a:srgbClr val="FF9900"/>
    <a:srgbClr val="DA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4286" autoAdjust="0"/>
  </p:normalViewPr>
  <p:slideViewPr>
    <p:cSldViewPr>
      <p:cViewPr>
        <p:scale>
          <a:sx n="90" d="100"/>
          <a:sy n="90" d="100"/>
        </p:scale>
        <p:origin x="-258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slide" Target="slides/slide120.xml"/><Relationship Id="rId13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243122000188225E-2"/>
          <c:y val="1.9992169074346592E-2"/>
          <c:w val="0.96975687799981181"/>
          <c:h val="0.8600471437885550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2.6676800535068251E-2"/>
                  <c:y val="-8.0058697941362056E-2"/>
                </c:manualLayout>
              </c:layout>
              <c:spPr/>
              <c:txPr>
                <a:bodyPr/>
                <a:lstStyle/>
                <a:p>
                  <a:pPr>
                    <a:defRPr sz="25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02429677010168E-2"/>
                  <c:y val="-0.10376855286036349"/>
                </c:manualLayout>
              </c:layout>
              <c:spPr/>
              <c:txPr>
                <a:bodyPr/>
                <a:lstStyle/>
                <a:p>
                  <a:pPr>
                    <a:defRPr sz="25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60960623165349E-2"/>
                  <c:y val="-0.44974706187204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99141323550771E-2"/>
                  <c:y val="-0.44715883444505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9681274900398405E-3"/>
                  <c:y val="-6.218906690740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681274900399064E-3"/>
                  <c:y val="-5.721394155481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3120849933598934E-3"/>
                  <c:y val="-0.10447763240444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1974324922532097E-3"/>
                  <c:y val="-0.1094527577570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1974324922532097E-3"/>
                  <c:y val="-2.238806408666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9681274900398405E-3"/>
                  <c:y val="-4.477612817333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Лист1!$D$10:$E$10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Лист1!$D$11:$E$11</c:f>
              <c:numCache>
                <c:formatCode>0.0</c:formatCode>
                <c:ptCount val="2"/>
                <c:pt idx="0">
                  <c:v>973</c:v>
                </c:pt>
                <c:pt idx="1">
                  <c:v>983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234304"/>
        <c:axId val="91235840"/>
        <c:axId val="0"/>
      </c:bar3DChart>
      <c:catAx>
        <c:axId val="9123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500" b="1" baseline="0"/>
            </a:pPr>
            <a:endParaRPr lang="ru-RU"/>
          </a:p>
        </c:txPr>
        <c:crossAx val="91235840"/>
        <c:crosses val="autoZero"/>
        <c:auto val="0"/>
        <c:lblAlgn val="ctr"/>
        <c:lblOffset val="100"/>
        <c:noMultiLvlLbl val="0"/>
      </c:catAx>
      <c:valAx>
        <c:axId val="91235840"/>
        <c:scaling>
          <c:orientation val="minMax"/>
          <c:max val="98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91234304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243122000188225E-2"/>
          <c:y val="1.9992169074346592E-2"/>
          <c:w val="0.96975687799981181"/>
          <c:h val="0.8600471437885550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66"/>
              </a:solidFill>
            </c:spPr>
          </c:dPt>
          <c:dLbls>
            <c:dLbl>
              <c:idx val="0"/>
              <c:layout>
                <c:manualLayout>
                  <c:x val="2.6676800535068251E-2"/>
                  <c:y val="-8.0058697941362056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2501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02429677010168E-2"/>
                  <c:y val="-0.10376855286036349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2501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60960623165349E-2"/>
                  <c:y val="-0.44974706187204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99141323550771E-2"/>
                  <c:y val="-0.44715883444505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9681274900398405E-3"/>
                  <c:y val="-6.218906690740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681274900399064E-3"/>
                  <c:y val="-5.721394155481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3120849933598934E-3"/>
                  <c:y val="-0.10447763240444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1974324922532097E-3"/>
                  <c:y val="-0.1094527577570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1974324922532097E-3"/>
                  <c:y val="-2.238806408666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9681274900398405E-3"/>
                  <c:y val="-4.477612817333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Лист1!$D$10:$E$10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Лист1!$D$11:$E$11</c:f>
              <c:numCache>
                <c:formatCode>0.0</c:formatCode>
                <c:ptCount val="2"/>
                <c:pt idx="0">
                  <c:v>34864</c:v>
                </c:pt>
                <c:pt idx="1">
                  <c:v>36932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430656"/>
        <c:axId val="107432192"/>
        <c:axId val="0"/>
      </c:bar3DChart>
      <c:catAx>
        <c:axId val="10743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501" b="1" baseline="0"/>
            </a:pPr>
            <a:endParaRPr lang="ru-RU"/>
          </a:p>
        </c:txPr>
        <c:crossAx val="107432192"/>
        <c:crosses val="autoZero"/>
        <c:auto val="0"/>
        <c:lblAlgn val="ctr"/>
        <c:lblOffset val="100"/>
        <c:noMultiLvlLbl val="0"/>
      </c:catAx>
      <c:valAx>
        <c:axId val="107432192"/>
        <c:scaling>
          <c:orientation val="minMax"/>
          <c:max val="35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07430656"/>
        <c:crosses val="autoZero"/>
        <c:crossBetween val="between"/>
      </c:valAx>
      <c:spPr>
        <a:noFill/>
        <a:ln w="25406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243122000188225E-2"/>
          <c:y val="1.9992169074346592E-2"/>
          <c:w val="0.96975687799981181"/>
          <c:h val="0.8600471437885550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2.6676800535068251E-2"/>
                  <c:y val="-8.0058697941362056E-2"/>
                </c:manualLayout>
              </c:layout>
              <c:spPr/>
              <c:txPr>
                <a:bodyPr/>
                <a:lstStyle/>
                <a:p>
                  <a:pPr>
                    <a:defRPr sz="2501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02429677010168E-2"/>
                  <c:y val="-0.10376855286036349"/>
                </c:manualLayout>
              </c:layout>
              <c:spPr/>
              <c:txPr>
                <a:bodyPr/>
                <a:lstStyle/>
                <a:p>
                  <a:pPr>
                    <a:defRPr sz="2501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60960623165349E-2"/>
                  <c:y val="-0.44974706187204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99141323550771E-2"/>
                  <c:y val="-0.44715883444505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9681274900398405E-3"/>
                  <c:y val="-6.218906690740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681274900399064E-3"/>
                  <c:y val="-5.721394155481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3120849933598934E-3"/>
                  <c:y val="-0.10447763240444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1974324922532097E-3"/>
                  <c:y val="-0.1094527577570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1974324922532097E-3"/>
                  <c:y val="-2.238806408666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9681274900398405E-3"/>
                  <c:y val="-4.477612817333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Лист1!$D$10:$E$10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Лист1!$D$11:$E$11</c:f>
              <c:numCache>
                <c:formatCode>0.0</c:formatCode>
                <c:ptCount val="2"/>
                <c:pt idx="0">
                  <c:v>813.3</c:v>
                </c:pt>
                <c:pt idx="1">
                  <c:v>845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667904"/>
        <c:axId val="116669440"/>
        <c:axId val="0"/>
      </c:bar3DChart>
      <c:catAx>
        <c:axId val="11666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501" b="1" baseline="0"/>
            </a:pPr>
            <a:endParaRPr lang="ru-RU"/>
          </a:p>
        </c:txPr>
        <c:crossAx val="116669440"/>
        <c:crosses val="autoZero"/>
        <c:auto val="0"/>
        <c:lblAlgn val="ctr"/>
        <c:lblOffset val="100"/>
        <c:noMultiLvlLbl val="0"/>
      </c:catAx>
      <c:valAx>
        <c:axId val="116669440"/>
        <c:scaling>
          <c:orientation val="minMax"/>
          <c:max val="9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1666790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243122000188225E-2"/>
          <c:y val="1.9992169074346592E-2"/>
          <c:w val="0.96975687799981181"/>
          <c:h val="0.8600471437885550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2.6676800535068251E-2"/>
                  <c:y val="-8.0058697941362056E-2"/>
                </c:manualLayout>
              </c:layout>
              <c:spPr/>
              <c:txPr>
                <a:bodyPr/>
                <a:lstStyle/>
                <a:p>
                  <a:pPr>
                    <a:defRPr sz="25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02429677010168E-2"/>
                  <c:y val="-0.10376855286036349"/>
                </c:manualLayout>
              </c:layout>
              <c:spPr/>
              <c:txPr>
                <a:bodyPr/>
                <a:lstStyle/>
                <a:p>
                  <a:pPr>
                    <a:defRPr sz="25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60960623165349E-2"/>
                  <c:y val="-0.44974706187204311"/>
                </c:manualLayout>
              </c:layout>
              <c:spPr/>
              <c:txPr>
                <a:bodyPr/>
                <a:lstStyle/>
                <a:p>
                  <a:pPr>
                    <a:defRPr sz="14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99141323550771E-2"/>
                  <c:y val="-0.44715883444505744"/>
                </c:manualLayout>
              </c:layout>
              <c:spPr/>
              <c:txPr>
                <a:bodyPr/>
                <a:lstStyle/>
                <a:p>
                  <a:pPr>
                    <a:defRPr sz="14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9681274900398405E-3"/>
                  <c:y val="-6.218906690740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681274900399064E-3"/>
                  <c:y val="-5.721394155481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3120849933598934E-3"/>
                  <c:y val="-0.10447763240444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1974324922532097E-3"/>
                  <c:y val="-0.1094527577570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1974324922532097E-3"/>
                  <c:y val="-2.238806408666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9681274900398405E-3"/>
                  <c:y val="-4.477612817333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Лист1!$D$10:$E$10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Лист1!$D$11:$E$11</c:f>
              <c:numCache>
                <c:formatCode>0.0</c:formatCode>
                <c:ptCount val="2"/>
                <c:pt idx="0">
                  <c:v>858</c:v>
                </c:pt>
                <c:pt idx="1">
                  <c:v>970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194368"/>
        <c:axId val="123282176"/>
        <c:axId val="0"/>
      </c:bar3DChart>
      <c:catAx>
        <c:axId val="1231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500" b="0" baseline="0"/>
            </a:pPr>
            <a:endParaRPr lang="ru-RU"/>
          </a:p>
        </c:txPr>
        <c:crossAx val="123282176"/>
        <c:crosses val="autoZero"/>
        <c:auto val="0"/>
        <c:lblAlgn val="ctr"/>
        <c:lblOffset val="100"/>
        <c:noMultiLvlLbl val="0"/>
      </c:catAx>
      <c:valAx>
        <c:axId val="123282176"/>
        <c:scaling>
          <c:orientation val="minMax"/>
          <c:max val="2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23194368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04618755896814E-2"/>
          <c:y val="3.1971295055673997E-2"/>
          <c:w val="0.96975687799981181"/>
          <c:h val="0.8600471437885550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2.6676800535068251E-2"/>
                  <c:y val="-8.0058697941362056E-2"/>
                </c:manualLayout>
              </c:layout>
              <c:spPr/>
              <c:txPr>
                <a:bodyPr/>
                <a:lstStyle/>
                <a:p>
                  <a:pPr>
                    <a:defRPr sz="25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02429677010168E-2"/>
                  <c:y val="-0.10376855286036349"/>
                </c:manualLayout>
              </c:layout>
              <c:spPr/>
              <c:txPr>
                <a:bodyPr/>
                <a:lstStyle/>
                <a:p>
                  <a:pPr>
                    <a:defRPr sz="25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60960623165349E-2"/>
                  <c:y val="-0.44974706187204311"/>
                </c:manualLayout>
              </c:layout>
              <c:spPr/>
              <c:txPr>
                <a:bodyPr/>
                <a:lstStyle/>
                <a:p>
                  <a:pPr>
                    <a:defRPr sz="14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99141323550771E-2"/>
                  <c:y val="-0.44715883444505744"/>
                </c:manualLayout>
              </c:layout>
              <c:spPr/>
              <c:txPr>
                <a:bodyPr/>
                <a:lstStyle/>
                <a:p>
                  <a:pPr>
                    <a:defRPr sz="14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9681274900398405E-3"/>
                  <c:y val="-6.218906690740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681274900399064E-3"/>
                  <c:y val="-5.721394155481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3120849933598934E-3"/>
                  <c:y val="-0.10447763240444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1974324922532097E-3"/>
                  <c:y val="-0.10945275775703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1974324922532097E-3"/>
                  <c:y val="-2.238806408666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9681274900398405E-3"/>
                  <c:y val="-4.477612817333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Лист1!$D$10:$E$10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Лист1!$D$11:$E$11</c:f>
              <c:numCache>
                <c:formatCode>0.0</c:formatCode>
                <c:ptCount val="2"/>
                <c:pt idx="0">
                  <c:v>864</c:v>
                </c:pt>
                <c:pt idx="1">
                  <c:v>975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943360"/>
        <c:axId val="124945152"/>
        <c:axId val="0"/>
      </c:bar3DChart>
      <c:catAx>
        <c:axId val="12494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500" b="0" baseline="0"/>
            </a:pPr>
            <a:endParaRPr lang="ru-RU"/>
          </a:p>
        </c:txPr>
        <c:crossAx val="124945152"/>
        <c:crosses val="autoZero"/>
        <c:auto val="0"/>
        <c:lblAlgn val="ctr"/>
        <c:lblOffset val="100"/>
        <c:noMultiLvlLbl val="0"/>
      </c:catAx>
      <c:valAx>
        <c:axId val="124945152"/>
        <c:scaling>
          <c:orientation val="minMax"/>
          <c:max val="2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24943360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9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7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19C16A7-0018-4548-B02C-18DCC2211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64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F1930E-2018-43AD-B92E-D8006E5AD591}" type="slidenum">
              <a:rPr lang="en-US" sz="1200" smtClean="0">
                <a:solidFill>
                  <a:prstClr val="black"/>
                </a:solidFill>
              </a:rPr>
              <a:pPr eaLnBrk="1" hangingPunct="1"/>
              <a:t>91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C4B1DB-AE95-42FC-9269-AD18B28A88FA}" type="slidenum">
              <a:rPr lang="en-US" sz="1200" smtClean="0">
                <a:solidFill>
                  <a:prstClr val="black"/>
                </a:solidFill>
              </a:rPr>
              <a:pPr eaLnBrk="1" hangingPunct="1"/>
              <a:t>92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48CC-DDEF-41EB-B486-F58F8137F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A27E-3287-4907-AB90-3B0498E66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855F-4B57-4CA9-A230-834192E6C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2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DD15-E22C-4DBE-B107-1E1D163AD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2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A779E72-D4B6-4EC8-A412-FEA92A48556B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C19F85B-E2E1-45B6-B506-1BF5F0735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2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436E4C-EAC1-426C-B4C0-47E92FB8750D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9C812E8-D2AF-4088-AD7A-4AF1CE8F2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18FED80-65E3-4551-BAF0-B7E33B2FE3C7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68859C-7D68-4166-9C97-6A6C9ACC0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A55BD4-E644-49F4-9AF9-48423A592D5B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DF68FC-D217-47A9-BC83-2BB80692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5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01A1534-7D1F-462F-B9B8-126ED1F4547A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708AAE-D268-4191-B8F5-E73AF636F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8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1149DA-8C96-48F4-900C-D2BA1511A3BF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F6DEEE2-F1E2-4E5E-BAFD-9B2FCCF66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27BB9-84CA-494C-AEC1-B828442CAE1C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8DA28D-3188-41E8-81AD-57F2AE4E8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3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A3451-4425-414A-9CB3-64252666D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5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8CA086F-68A9-46E2-9163-0945F21B523D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1A9A97A-9206-4285-B49C-7528BB864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43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2D85F6-58BA-46CC-92B7-D1FC94CE9F93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89A0AE-0DAB-451E-B4A7-574DDE07D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3310F5-4F50-40C9-A83E-6C0B01903A5A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8A336C-6B56-419D-B7D1-BB2F701AB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4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4B827D1-983A-45B8-BA42-9F93CE33B986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6EE239-2262-4455-AE57-B2684CCE0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4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1BB712-CB19-4A89-967C-ADC84C8913F7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E9DFE8-625A-4EFC-A741-748B391B0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87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93EB0B-DDDA-4D6C-94DA-A5DA90B0392A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1B76F5C-9D1D-4DE1-B7CC-1249E215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2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1354ED-8C6D-4383-A6F3-B083BFC4AAA6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ADA3E68-F3CB-4083-BE7F-E2B255924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94025F-E72B-4904-B3AF-84E76B06E167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96E8E6-F0FF-4A8E-AF31-BBBF2EAD0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57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8F9400-5101-45D5-B540-E5BCC3F3D7C6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4BD099-EBB0-478B-8C9F-A913CC72C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B86094-EA3F-4DDD-ADDD-19DD22C29003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2D67D19-9737-45E4-B581-A8944C4C0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AB0A-63EA-4966-AA57-5EF69FF2E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8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4BC377-C338-4426-B5BC-34EA6A642698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6270ED-A4AA-4F22-B1B8-7CA404E22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08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E4FB06A-CF76-41B3-AD6D-AAE8CB99078E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D4533E9-FD32-4F40-AEE1-F2887DA1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AF9504-0D86-4FE3-B041-25F0BAD5AADD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F178966-0F69-4110-8D8B-4636D9F3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62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6B2D276-EFAE-4215-9C72-7CFC94AA63E0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4D53BD-4207-4047-A06F-A40D79064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27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26E2996-C941-42C0-AA1E-2FF66C231960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CA1BA55-3CE9-48CB-B254-B4F66E2A8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845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50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841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87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17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8EFB-9930-4BD2-A847-749C8BF48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4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90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239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34825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586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13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8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48CC-DDEF-41EB-B486-F58F8137FEC2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35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A3451-4425-414A-9CB3-64252666D5B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16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AB0A-63EA-4966-AA57-5EF69FF2E28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73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8EFB-9930-4BD2-A847-749C8BF48C9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2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BA5FA-C51F-450D-A511-3A45AB1C6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54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BA5FA-C51F-450D-A511-3A45AB1C6D7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9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F35C9-07E3-4DAA-A1AA-FCA56F1C5E6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59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89C9-00E0-4225-89C2-75F208CBED9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42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C9A1C-E29D-4D5D-A2BB-3BA38CB16DE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21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B5DDC-10D8-4E77-A6B3-12C9D97433F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10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A27E-3287-4907-AB90-3B0498E66DC4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08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855F-4B57-4CA9-A230-834192E6C4E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38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DD15-E22C-4DBE-B107-1E1D163AD10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4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48CC-DDEF-41EB-B486-F58F8137FEC2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8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A3451-4425-414A-9CB3-64252666D5B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6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F35C9-07E3-4DAA-A1AA-FCA56F1C5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513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AB0A-63EA-4966-AA57-5EF69FF2E28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8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8EFB-9930-4BD2-A847-749C8BF48C9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98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BA5FA-C51F-450D-A511-3A45AB1C6D7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73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F35C9-07E3-4DAA-A1AA-FCA56F1C5E6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3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89C9-00E0-4225-89C2-75F208CBED9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60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C9A1C-E29D-4D5D-A2BB-3BA38CB16DE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129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B5DDC-10D8-4E77-A6B3-12C9D97433F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68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A27E-3287-4907-AB90-3B0498E66DC4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24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855F-4B57-4CA9-A230-834192E6C4E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36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DD15-E22C-4DBE-B107-1E1D163AD10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4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89C9-00E0-4225-89C2-75F208CBE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3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C9A1C-E29D-4D5D-A2BB-3BA38CB16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4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B5DDC-10D8-4E77-A6B3-12C9D9743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7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CBB187E-4D82-4560-902E-9BD81353B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095" r:id="rId1"/>
    <p:sldLayoutId id="2147489096" r:id="rId2"/>
    <p:sldLayoutId id="2147489106" r:id="rId3"/>
    <p:sldLayoutId id="2147489097" r:id="rId4"/>
    <p:sldLayoutId id="2147489098" r:id="rId5"/>
    <p:sldLayoutId id="2147489099" r:id="rId6"/>
    <p:sldLayoutId id="2147489100" r:id="rId7"/>
    <p:sldLayoutId id="2147489101" r:id="rId8"/>
    <p:sldLayoutId id="2147489102" r:id="rId9"/>
    <p:sldLayoutId id="2147489103" r:id="rId10"/>
    <p:sldLayoutId id="2147489104" r:id="rId11"/>
    <p:sldLayoutId id="21474891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78333"/>
          <a:stretch/>
        </p:blipFill>
        <p:spPr>
          <a:xfrm>
            <a:off x="7938" y="0"/>
            <a:ext cx="9144000" cy="1320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287463"/>
            <a:ext cx="786923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5478B4D-7444-4011-A915-8FAA238836C2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F282C98-15F0-4514-B1F5-20B3CA8C9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44463"/>
            <a:ext cx="7869238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07" r:id="rId1"/>
    <p:sldLayoutId id="2147489108" r:id="rId2"/>
    <p:sldLayoutId id="2147489109" r:id="rId3"/>
    <p:sldLayoutId id="2147489110" r:id="rId4"/>
    <p:sldLayoutId id="2147489111" r:id="rId5"/>
    <p:sldLayoutId id="2147489112" r:id="rId6"/>
    <p:sldLayoutId id="2147489113" r:id="rId7"/>
    <p:sldLayoutId id="2147489114" r:id="rId8"/>
    <p:sldLayoutId id="2147489115" r:id="rId9"/>
    <p:sldLayoutId id="2147489116" r:id="rId10"/>
    <p:sldLayoutId id="214748911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78333"/>
          <a:stretch/>
        </p:blipFill>
        <p:spPr>
          <a:xfrm>
            <a:off x="7938" y="0"/>
            <a:ext cx="9144000" cy="1320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287463"/>
            <a:ext cx="786923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FDA9AAC-F121-4B08-80CE-8B780CBA03BE}" type="datetimeFigureOut">
              <a:rPr lang="en-US"/>
              <a:pPr>
                <a:defRPr/>
              </a:pPr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D1A2494-310A-462B-8C93-CB52C6E76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44463"/>
            <a:ext cx="7869238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18" r:id="rId1"/>
    <p:sldLayoutId id="2147489119" r:id="rId2"/>
    <p:sldLayoutId id="2147489120" r:id="rId3"/>
    <p:sldLayoutId id="2147489121" r:id="rId4"/>
    <p:sldLayoutId id="2147489122" r:id="rId5"/>
    <p:sldLayoutId id="2147489123" r:id="rId6"/>
    <p:sldLayoutId id="2147489124" r:id="rId7"/>
    <p:sldLayoutId id="2147489125" r:id="rId8"/>
    <p:sldLayoutId id="2147489126" r:id="rId9"/>
    <p:sldLayoutId id="2147489127" r:id="rId10"/>
    <p:sldLayoutId id="214748912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83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52" r:id="rId1"/>
    <p:sldLayoutId id="2147489153" r:id="rId2"/>
    <p:sldLayoutId id="2147489154" r:id="rId3"/>
    <p:sldLayoutId id="2147489155" r:id="rId4"/>
    <p:sldLayoutId id="2147489156" r:id="rId5"/>
    <p:sldLayoutId id="2147489157" r:id="rId6"/>
    <p:sldLayoutId id="2147489158" r:id="rId7"/>
    <p:sldLayoutId id="2147489159" r:id="rId8"/>
    <p:sldLayoutId id="2147489160" r:id="rId9"/>
    <p:sldLayoutId id="2147489161" r:id="rId10"/>
    <p:sldLayoutId id="21474891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CBB187E-4D82-4560-902E-9BD81353B63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25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64" r:id="rId1"/>
    <p:sldLayoutId id="2147489165" r:id="rId2"/>
    <p:sldLayoutId id="2147489166" r:id="rId3"/>
    <p:sldLayoutId id="2147489167" r:id="rId4"/>
    <p:sldLayoutId id="2147489168" r:id="rId5"/>
    <p:sldLayoutId id="2147489169" r:id="rId6"/>
    <p:sldLayoutId id="2147489170" r:id="rId7"/>
    <p:sldLayoutId id="2147489171" r:id="rId8"/>
    <p:sldLayoutId id="2147489172" r:id="rId9"/>
    <p:sldLayoutId id="2147489173" r:id="rId10"/>
    <p:sldLayoutId id="2147489174" r:id="rId11"/>
    <p:sldLayoutId id="21474891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CBB187E-4D82-4560-902E-9BD81353B63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18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77" r:id="rId1"/>
    <p:sldLayoutId id="2147489178" r:id="rId2"/>
    <p:sldLayoutId id="2147489179" r:id="rId3"/>
    <p:sldLayoutId id="2147489180" r:id="rId4"/>
    <p:sldLayoutId id="2147489181" r:id="rId5"/>
    <p:sldLayoutId id="2147489182" r:id="rId6"/>
    <p:sldLayoutId id="2147489183" r:id="rId7"/>
    <p:sldLayoutId id="2147489184" r:id="rId8"/>
    <p:sldLayoutId id="2147489185" r:id="rId9"/>
    <p:sldLayoutId id="2147489186" r:id="rId10"/>
    <p:sldLayoutId id="2147489187" r:id="rId11"/>
    <p:sldLayoutId id="21474891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Mamaeva-NV\Desktop\3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12566" b="22091"/>
          <a:stretch/>
        </p:blipFill>
        <p:spPr bwMode="auto">
          <a:xfrm>
            <a:off x="0" y="692696"/>
            <a:ext cx="9234339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67" y="0"/>
            <a:ext cx="9176337" cy="1756832"/>
          </a:xfrm>
          <a:solidFill>
            <a:schemeClr val="tx1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Доклад главы</a:t>
            </a:r>
            <a:b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городского округа Верхотурский  </a:t>
            </a:r>
            <a:b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 итогах 2020 года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84213" y="5013325"/>
            <a:ext cx="777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00CC"/>
                </a:solidFill>
                <a:latin typeface="Monotype Corsiva" pitchFamily="66" charset="0"/>
              </a:rPr>
              <a:t>    </a:t>
            </a:r>
            <a:endParaRPr lang="ru-RU" sz="3200" b="1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3" name="Picture 3" descr="C:\Users\Mamaeva-NV\Downloads\Мастер - класс рамка для фото Геро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178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16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svistkova-tn\Рабочий стол\Жилье\2020 Министерство строительства\ФОТО вручение Андрийцьо\P1010098.JPG"/>
          <p:cNvPicPr/>
          <p:nvPr/>
        </p:nvPicPr>
        <p:blipFill rotWithShape="1">
          <a:blip r:embed="rId2" cstate="print"/>
          <a:srcRect t="19845"/>
          <a:stretch/>
        </p:blipFill>
        <p:spPr bwMode="auto">
          <a:xfrm>
            <a:off x="0" y="0"/>
            <a:ext cx="9131386" cy="54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22294" y="5157192"/>
            <a:ext cx="91440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предоставлена социальная выплата на приобретение жилого помещения </a:t>
            </a:r>
            <a:endParaRPr lang="ru-RU" sz="3600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молодой 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Times New Roman"/>
              </a:rPr>
              <a:t>семье </a:t>
            </a:r>
            <a:r>
              <a:rPr lang="ru-RU" sz="3600" dirty="0" err="1">
                <a:solidFill>
                  <a:schemeClr val="bg1"/>
                </a:solidFill>
                <a:latin typeface="Times New Roman"/>
                <a:ea typeface="Times New Roman"/>
              </a:rPr>
              <a:t>Андрийцьо</a:t>
            </a:r>
            <a:endParaRPr lang="ru-RU" sz="35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38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5413802" y="552"/>
            <a:ext cx="3730198" cy="5078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предоставлена социальная выплата на приобретение жилого помещения в п. Привокзальный семье Кирилловых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C:\Documents and Settings\svistkova-tn\Рабочий стол\СЕЛО\2020 год Кириллова\Вручение свид-ва\P10100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2"/>
            <a:ext cx="4932040" cy="691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9933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svistkova-tn\Мои документы\Downloads\IMG-20201022-WA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5791296" cy="616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svistkova-tn\Рабочий стол\СЕЛО\2019 год\Стадник\Вручение свид-ва\P1010030.JPG"/>
          <p:cNvPicPr/>
          <p:nvPr/>
        </p:nvPicPr>
        <p:blipFill rotWithShape="1">
          <a:blip r:embed="rId3" cstate="print"/>
          <a:srcRect l="27728" r="21020"/>
          <a:stretch/>
        </p:blipFill>
        <p:spPr bwMode="auto">
          <a:xfrm>
            <a:off x="0" y="0"/>
            <a:ext cx="377991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0" y="5103674"/>
            <a:ext cx="91440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семьей </a:t>
            </a:r>
            <a:r>
              <a:rPr lang="ru-RU" sz="3600" dirty="0" err="1">
                <a:solidFill>
                  <a:schemeClr val="bg1"/>
                </a:solidFill>
                <a:latin typeface="Times New Roman"/>
                <a:ea typeface="Calibri"/>
              </a:rPr>
              <a:t>Стадник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 введен в эксплуатацию 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дом 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в п. Привокзальный, построенный на социальную выплату 2019 года</a:t>
            </a:r>
            <a:endParaRPr lang="ru-RU" sz="35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86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maeva-NV\Desktop\документы по концессии\1604490702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89463" cy="61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17463" y="6073775"/>
            <a:ext cx="9144000" cy="784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500" b="1" i="1" dirty="0">
                <a:solidFill>
                  <a:schemeClr val="bg1"/>
                </a:solidFill>
              </a:rPr>
              <a:t>Введено </a:t>
            </a:r>
            <a:r>
              <a:rPr lang="ru-RU" sz="4500" b="1" i="1" dirty="0" smtClean="0">
                <a:solidFill>
                  <a:schemeClr val="bg1"/>
                </a:solidFill>
              </a:rPr>
              <a:t>2344 </a:t>
            </a:r>
            <a:r>
              <a:rPr lang="ru-RU" sz="4500" b="1" i="1" dirty="0" err="1">
                <a:solidFill>
                  <a:schemeClr val="bg1"/>
                </a:solidFill>
              </a:rPr>
              <a:t>кв.м</a:t>
            </a:r>
            <a:r>
              <a:rPr lang="ru-RU" sz="4500" b="1" i="1" dirty="0">
                <a:solidFill>
                  <a:schemeClr val="bg1"/>
                </a:solidFill>
              </a:rPr>
              <a:t>. жилья</a:t>
            </a:r>
          </a:p>
        </p:txBody>
      </p:sp>
      <p:pic>
        <p:nvPicPr>
          <p:cNvPr id="22531" name="Picture 3" descr="C:\Users\Mamaeva-NV\Desktop\документы по концессии\1604650507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16" y="0"/>
            <a:ext cx="4539184" cy="606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-1" y="5949280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Благоустройство </a:t>
            </a: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Центральной площади</a:t>
            </a:r>
            <a:endParaRPr lang="ru-RU" sz="3000" b="1" i="1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90"/>
            <a:ext cx="9144000" cy="610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5066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-1" y="5949280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Благоустройство </a:t>
            </a: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Центральной площади</a:t>
            </a:r>
            <a:endParaRPr lang="ru-RU" sz="3000" b="1" i="1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10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69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-1" y="5949280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Благоустройство </a:t>
            </a: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Центральной площади</a:t>
            </a:r>
            <a:endParaRPr lang="ru-RU" sz="3000" b="1" i="1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8" y="0"/>
            <a:ext cx="9155078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7349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-1" y="5949280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Благоустройство </a:t>
            </a: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Центральной площади</a:t>
            </a:r>
            <a:endParaRPr lang="ru-RU" sz="3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387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sun9-67.userapi.com/impf/0jK61Kut3EqCWWH2jgYAbdJQEYdglvKUvF-v2w/2GX529eI-Lk.jpg?size=1050x699&amp;quality=96&amp;proxy=1&amp;sign=b20c738e3e58413a2ea926fe561ca6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2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-1" y="5949280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Открытие </a:t>
            </a:r>
            <a:endParaRPr lang="ru-RU" sz="30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Центральной площади</a:t>
            </a:r>
            <a:endParaRPr lang="ru-RU" sz="3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326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0" y="5345832"/>
            <a:ext cx="9144000" cy="147732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</a:rPr>
              <a:t>В 2021 году начнется благоустройство </a:t>
            </a:r>
            <a:r>
              <a:rPr lang="ru-RU" sz="3000" b="1" i="1" dirty="0">
                <a:solidFill>
                  <a:schemeClr val="bg1"/>
                </a:solidFill>
              </a:rPr>
              <a:t>общественной территории «Сквер по </a:t>
            </a:r>
            <a:r>
              <a:rPr lang="ru-RU" sz="3000" b="1" i="1" dirty="0" smtClean="0">
                <a:solidFill>
                  <a:schemeClr val="bg1"/>
                </a:solidFill>
              </a:rPr>
              <a:t>ул. Малышева </a:t>
            </a:r>
            <a:r>
              <a:rPr lang="ru-RU" sz="3000" b="1" i="1" dirty="0">
                <a:solidFill>
                  <a:schemeClr val="bg1"/>
                </a:solidFill>
              </a:rPr>
              <a:t>города Верхотурье» </a:t>
            </a:r>
          </a:p>
        </p:txBody>
      </p:sp>
      <p:pic>
        <p:nvPicPr>
          <p:cNvPr id="27650" name="Picture 2" descr="C:\Users\Mamaeva-NV\Desktop\034158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65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985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178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Mamaeva-NV\Downloads\Акция ОкноПобе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86" y="-1"/>
            <a:ext cx="6472855" cy="70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93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maeva-NV\Documents\соц. сфера\НАДЯ 1\ИТОГИ\2020 год\к итогам года\водоочистки\IMG-20201208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8" y="-16903"/>
            <a:ext cx="9178318" cy="688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0" y="5667375"/>
            <a:ext cx="9144000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установлены новые блочные водоочистные сооружения</a:t>
            </a:r>
            <a:endParaRPr lang="ru-RU" sz="35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maeva-NV\Downloads\IMG-20201225-WA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3"/>
          <a:stretch/>
        </p:blipFill>
        <p:spPr bwMode="auto">
          <a:xfrm>
            <a:off x="198570" y="-2"/>
            <a:ext cx="4788024" cy="694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4987986" y="2295834"/>
            <a:ext cx="4139952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В МАУ «</a:t>
            </a:r>
            <a:r>
              <a:rPr lang="ru-RU" sz="3600" dirty="0" err="1" smtClean="0">
                <a:solidFill>
                  <a:schemeClr val="bg1"/>
                </a:solidFill>
                <a:latin typeface="Times New Roman"/>
                <a:ea typeface="Calibri"/>
              </a:rPr>
              <a:t>Актай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» заменены котлы</a:t>
            </a:r>
            <a:endParaRPr lang="ru-RU" sz="35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95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Приобретен котел в ВМУП «Транспорт»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C:\Users\Mamaeva-NV\Downloads\IMG-20201214-WA0019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26760"/>
          <a:stretch/>
        </p:blipFill>
        <p:spPr bwMode="auto">
          <a:xfrm>
            <a:off x="0" y="116631"/>
            <a:ext cx="4961556" cy="60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Mamaeva-NV\Downloads\IMG-20201214-WA0018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1"/>
          <a:stretch/>
        </p:blipFill>
        <p:spPr bwMode="auto">
          <a:xfrm>
            <a:off x="4283968" y="116631"/>
            <a:ext cx="4845363" cy="60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276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Users\Mamaeva-NV\Documents\соц. сфера\НАДЯ 1\ИТОГИ\2020 год\к итогам года\контейнеры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-931"/>
          <a:stretch/>
        </p:blipFill>
        <p:spPr bwMode="auto">
          <a:xfrm>
            <a:off x="-36738" y="2457"/>
            <a:ext cx="9289257" cy="59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-36738" y="5657671"/>
            <a:ext cx="9180737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приобретено 148 контейнеров </a:t>
            </a:r>
            <a:endParaRPr lang="ru-RU" sz="3600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и 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Calibri"/>
              </a:rPr>
              <a:t>4 бункера для накопления ТКО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Mamaeva-NV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38" y="2457"/>
            <a:ext cx="1949480" cy="24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68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39430"/>
          <a:stretch/>
        </p:blipFill>
        <p:spPr bwMode="auto">
          <a:xfrm>
            <a:off x="0" y="2457"/>
            <a:ext cx="9144000" cy="653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/>
                <a:ea typeface="Calibri"/>
              </a:rPr>
              <a:t>Установлена 31 контейнерная площадка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Mamaeva-NV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" y="2457"/>
            <a:ext cx="2127581" cy="27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167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683567" y="5229200"/>
            <a:ext cx="7704857" cy="16312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Times New Roman"/>
                <a:ea typeface="Calibri"/>
              </a:rPr>
              <a:t>Строительство </a:t>
            </a:r>
            <a:r>
              <a:rPr lang="ru-RU" sz="2500" b="1" dirty="0">
                <a:solidFill>
                  <a:srgbClr val="C00000"/>
                </a:solidFill>
                <a:latin typeface="Times New Roman"/>
                <a:ea typeface="Calibri"/>
              </a:rPr>
              <a:t>очистных сооружений хозяйственно-бытовых сточных вод с системой напорных и самотечных коллекторов </a:t>
            </a:r>
            <a:endParaRPr lang="ru-RU" sz="2500" b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Times New Roman"/>
                <a:ea typeface="Calibri"/>
              </a:rPr>
              <a:t>в </a:t>
            </a:r>
            <a:r>
              <a:rPr lang="ru-RU" sz="2500" b="1" dirty="0">
                <a:solidFill>
                  <a:srgbClr val="C00000"/>
                </a:solidFill>
                <a:latin typeface="Times New Roman"/>
                <a:ea typeface="Calibri"/>
              </a:rPr>
              <a:t>городе Верхотурье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pic>
        <p:nvPicPr>
          <p:cNvPr id="31746" name="Picture 2" descr="C:\Users\Mamaeva-NV\Desktop\Без назва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23" y="2456"/>
            <a:ext cx="9186624" cy="522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2215718"/>
            <a:ext cx="2771800" cy="8617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/>
                <a:ea typeface="Calibri"/>
              </a:rPr>
              <a:t>Администрация 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/>
                <a:ea typeface="Calibri"/>
              </a:rPr>
              <a:t>ГО Верхотурский</a:t>
            </a:r>
            <a:endParaRPr lang="ru-RU" sz="25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6156176" y="2038747"/>
            <a:ext cx="2933119" cy="124649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134D3E"/>
                </a:solidFill>
                <a:latin typeface="Times New Roman"/>
                <a:ea typeface="Calibri"/>
              </a:rPr>
              <a:t>АО «Водоканал» Свердловской области</a:t>
            </a:r>
            <a:endParaRPr lang="ru-RU" sz="2500" b="1" i="1" dirty="0">
              <a:solidFill>
                <a:srgbClr val="134D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5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amaeva-NV\Downloads\IMG-20200720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0" y="0"/>
            <a:ext cx="9167760" cy="68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9748" name="Прямоугольник 3"/>
          <p:cNvSpPr>
            <a:spLocks noChangeArrowheads="1"/>
          </p:cNvSpPr>
          <p:nvPr/>
        </p:nvSpPr>
        <p:spPr bwMode="auto">
          <a:xfrm>
            <a:off x="0" y="6227058"/>
            <a:ext cx="9144000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</a:rPr>
              <a:t>Приобретен экскаватор-погрузчик </a:t>
            </a:r>
            <a:r>
              <a:rPr lang="en-US" sz="3200" b="1" dirty="0" smtClean="0">
                <a:solidFill>
                  <a:srgbClr val="000066"/>
                </a:solidFill>
              </a:rPr>
              <a:t>TLB </a:t>
            </a:r>
            <a:r>
              <a:rPr lang="en-US" sz="3200" b="1" dirty="0">
                <a:solidFill>
                  <a:srgbClr val="000066"/>
                </a:solidFill>
              </a:rPr>
              <a:t>825-RM</a:t>
            </a:r>
            <a:endParaRPr lang="ru-RU" sz="3200" b="1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maeva-NV\Downloads\IMG-20200226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9748" name="Прямоугольник 3"/>
          <p:cNvSpPr>
            <a:spLocks noChangeArrowheads="1"/>
          </p:cNvSpPr>
          <p:nvPr/>
        </p:nvSpPr>
        <p:spPr bwMode="auto">
          <a:xfrm>
            <a:off x="0" y="6227058"/>
            <a:ext cx="9144000" cy="63094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 b="1" dirty="0">
                <a:solidFill>
                  <a:srgbClr val="000066"/>
                </a:solidFill>
              </a:rPr>
              <a:t>Приобретен </a:t>
            </a:r>
            <a:r>
              <a:rPr lang="ru-RU" sz="3500" b="1" dirty="0" smtClean="0">
                <a:solidFill>
                  <a:srgbClr val="000066"/>
                </a:solidFill>
              </a:rPr>
              <a:t>автогрейдер ГС-14.02 </a:t>
            </a:r>
            <a:endParaRPr lang="ru-RU" sz="3500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897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Mamaeva-NV\Desktop\документы по концессии\b0ee60aa-05fb-428c-9712-3c52230cb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968"/>
            <a:ext cx="4788024" cy="63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Mamaeva-NV\Documents\соц. сфера\НАДЯ 1\ИТОГИ\2020 год\к итогам года\мелиораторов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3968"/>
            <a:ext cx="4788024" cy="63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3844" name="Прямоугольник 3"/>
          <p:cNvSpPr>
            <a:spLocks noChangeArrowheads="1"/>
          </p:cNvSpPr>
          <p:nvPr/>
        </p:nvSpPr>
        <p:spPr bwMode="auto">
          <a:xfrm>
            <a:off x="0" y="30163"/>
            <a:ext cx="9088438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dirty="0">
                <a:solidFill>
                  <a:srgbClr val="000066"/>
                </a:solidFill>
              </a:rPr>
              <a:t>Ремонт </a:t>
            </a:r>
            <a:r>
              <a:rPr lang="ru-RU" sz="3000" b="1" dirty="0" smtClean="0">
                <a:solidFill>
                  <a:srgbClr val="000066"/>
                </a:solidFill>
              </a:rPr>
              <a:t>автомобильных- дорог по улице Мелиораторов и Пролетарская</a:t>
            </a:r>
            <a:endParaRPr lang="ru-RU" sz="3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85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Mamaeva-NV\Documents\соц. сфера\НАДЯ 1\ИТОГИ\2020 год\к итогам года\Пролетарск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7957"/>
            <a:ext cx="4860032" cy="648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pic>
        <p:nvPicPr>
          <p:cNvPr id="34818" name="Picture 2" descr="C:\Users\Mamaeva-NV\Documents\соц. сфера\НАДЯ 1\ИТОГИ\2020 год\к итогам года\пролетарская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/>
          <a:stretch/>
        </p:blipFill>
        <p:spPr bwMode="auto">
          <a:xfrm>
            <a:off x="-2345" y="-1"/>
            <a:ext cx="428631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-1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0066"/>
                </a:solidFill>
              </a:rPr>
              <a:t>Ремонт </a:t>
            </a:r>
            <a:r>
              <a:rPr lang="ru-RU" sz="3000" b="1" dirty="0" smtClean="0">
                <a:solidFill>
                  <a:srgbClr val="000066"/>
                </a:solidFill>
              </a:rPr>
              <a:t>автомобильных- дорог по улице Мелиораторов и Пролетарская</a:t>
            </a:r>
            <a:endParaRPr lang="ru-RU" sz="30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sun9-5.userapi.com/impf/WeUawAraQVqFQ6norz9YrAaXZYsH2yCvKWT1vw/jk37txmz4_0.jpg?size=1280x960&amp;quality=96&amp;sign=72f447f7c468534b4efad7bed270efbc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178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81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maeva-NV\Desktop\faqkwsLr0E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r="37096" b="15968"/>
          <a:stretch/>
        </p:blipFill>
        <p:spPr bwMode="auto">
          <a:xfrm>
            <a:off x="74" y="116633"/>
            <a:ext cx="913972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-1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0066"/>
                </a:solidFill>
              </a:rPr>
              <a:t>Установка остановочного комплекса </a:t>
            </a:r>
          </a:p>
          <a:p>
            <a:pPr algn="ctr"/>
            <a:r>
              <a:rPr lang="ru-RU" sz="3000" b="1" dirty="0" smtClean="0">
                <a:solidFill>
                  <a:srgbClr val="000066"/>
                </a:solidFill>
              </a:rPr>
              <a:t>на ул. Мелиораторов</a:t>
            </a:r>
            <a:endParaRPr lang="ru-RU" sz="3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441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maeva-NV\Downloads\IMG_20201225_1251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1816" r="17716"/>
          <a:stretch/>
        </p:blipFill>
        <p:spPr bwMode="auto">
          <a:xfrm rot="5400000">
            <a:off x="1581140" y="806800"/>
            <a:ext cx="5981719" cy="6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-1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0066"/>
                </a:solidFill>
              </a:rPr>
              <a:t>Реконструкции </a:t>
            </a:r>
            <a:r>
              <a:rPr lang="ru-RU" sz="3000" b="1" dirty="0">
                <a:solidFill>
                  <a:srgbClr val="000066"/>
                </a:solidFill>
              </a:rPr>
              <a:t>автомобильной дороги </a:t>
            </a:r>
            <a:endParaRPr lang="ru-RU" sz="30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3000" b="1" dirty="0" smtClean="0">
                <a:solidFill>
                  <a:srgbClr val="000066"/>
                </a:solidFill>
              </a:rPr>
              <a:t>«</a:t>
            </a:r>
            <a:r>
              <a:rPr lang="ru-RU" sz="3000" b="1" dirty="0">
                <a:solidFill>
                  <a:srgbClr val="000066"/>
                </a:solidFill>
              </a:rPr>
              <a:t>Подъезд к городу Верхотурье»</a:t>
            </a:r>
            <a:endParaRPr lang="ru-RU" sz="3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76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amaeva-NV\Downloads\IMG-20200330-WA0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80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-1"/>
            <a:ext cx="9144000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0066"/>
                </a:solidFill>
              </a:rPr>
              <a:t>Приобретены </a:t>
            </a:r>
            <a:r>
              <a:rPr lang="ru-RU" sz="3000" b="1" dirty="0">
                <a:solidFill>
                  <a:srgbClr val="000066"/>
                </a:solidFill>
              </a:rPr>
              <a:t>2 автобуса </a:t>
            </a:r>
            <a:r>
              <a:rPr lang="ru-RU" sz="3000" b="1" dirty="0" smtClean="0">
                <a:solidFill>
                  <a:srgbClr val="000066"/>
                </a:solidFill>
              </a:rPr>
              <a:t>ПАЗ </a:t>
            </a:r>
            <a:r>
              <a:rPr lang="ru-RU" sz="3000" b="1" dirty="0">
                <a:solidFill>
                  <a:srgbClr val="000066"/>
                </a:solidFill>
              </a:rPr>
              <a:t>4234-04 </a:t>
            </a:r>
          </a:p>
        </p:txBody>
      </p:sp>
    </p:spTree>
    <p:extLst>
      <p:ext uri="{BB962C8B-B14F-4D97-AF65-F5344CB8AC3E}">
        <p14:creationId xmlns:p14="http://schemas.microsoft.com/office/powerpoint/2010/main" val="3872059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C:\Users\Mamaeva-NV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05"/>
            <a:ext cx="3440113" cy="2017713"/>
          </a:xfrm>
          <a:noFill/>
          <a:effectLst>
            <a:softEdge rad="127000"/>
          </a:effectLst>
        </p:spPr>
      </p:pic>
      <p:sp>
        <p:nvSpPr>
          <p:cNvPr id="13" name="Овал 12"/>
          <p:cNvSpPr/>
          <p:nvPr/>
        </p:nvSpPr>
        <p:spPr>
          <a:xfrm>
            <a:off x="4057840" y="34430"/>
            <a:ext cx="5111750" cy="1858963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bg1"/>
                </a:solidFill>
              </a:rPr>
              <a:t>ИП </a:t>
            </a:r>
            <a:r>
              <a:rPr lang="ru-RU" sz="3000" b="1" dirty="0" err="1">
                <a:solidFill>
                  <a:schemeClr val="bg1"/>
                </a:solidFill>
              </a:rPr>
              <a:t>Костюкович</a:t>
            </a:r>
            <a:r>
              <a:rPr lang="ru-RU" sz="3000" b="1" dirty="0">
                <a:solidFill>
                  <a:schemeClr val="bg1"/>
                </a:solidFill>
              </a:rPr>
              <a:t> Оксана Сергеевна 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C:\Users\Mamaeva-NV\Desktop\DSCN8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7"/>
            <a:ext cx="6912768" cy="47971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5012405" y="1124744"/>
            <a:ext cx="4093534" cy="1642939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bg1"/>
                </a:solidFill>
              </a:rPr>
              <a:t>СПК «Кедр</a:t>
            </a:r>
            <a:r>
              <a:rPr lang="ru-RU" sz="3000" b="1" dirty="0" smtClean="0">
                <a:solidFill>
                  <a:schemeClr val="bg1"/>
                </a:solidFill>
              </a:rPr>
              <a:t>»</a:t>
            </a:r>
          </a:p>
          <a:p>
            <a:pPr algn="ctr">
              <a:defRPr/>
            </a:pP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СПК «Кедр»</a:t>
            </a:r>
          </a:p>
        </p:txBody>
      </p:sp>
      <p:pic>
        <p:nvPicPr>
          <p:cNvPr id="24578" name="Picture 2" descr="C:\Users\Mamaeva-NV\Downloads\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74" y="3379908"/>
            <a:ext cx="4158797" cy="31863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Mamaeva-NV\Desktop\02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5760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20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Mamaeva-NV\Desktop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76864" cy="51845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2123728" y="0"/>
            <a:ext cx="5328592" cy="1642939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ООО Агрофирма «Великое село» </a:t>
            </a:r>
            <a:endParaRPr lang="ru-RU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72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Users\Mamaeva-NV\Desktop\_kiLydK_r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3106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4"/>
          <p:cNvSpPr>
            <a:spLocks noChangeArrowheads="1"/>
          </p:cNvSpPr>
          <p:nvPr/>
        </p:nvSpPr>
        <p:spPr bwMode="auto">
          <a:xfrm>
            <a:off x="684213" y="5013325"/>
            <a:ext cx="777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00CC"/>
                </a:solidFill>
                <a:latin typeface="Monotype Corsiva" pitchFamily="66" charset="0"/>
              </a:rPr>
              <a:t>    </a:t>
            </a:r>
            <a:endParaRPr lang="ru-RU" sz="3200" b="1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270000" y="-22225"/>
            <a:ext cx="7196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rgbClr val="FF0000"/>
                </a:solidFill>
                <a:latin typeface="Monotype Corsiva" pitchFamily="66" charset="0"/>
              </a:rPr>
              <a:t>Благодарю за внимание!</a:t>
            </a:r>
            <a:endParaRPr lang="ru-RU" sz="60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maeva-NV\Downloads\Вручение юбилейной медали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97" y="1"/>
            <a:ext cx="265178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maeva-NV\Downloads\Вручение памятных подарков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"/>
          <a:stretch/>
        </p:blipFill>
        <p:spPr bwMode="auto">
          <a:xfrm>
            <a:off x="0" y="1"/>
            <a:ext cx="91296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95736" cy="16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107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 Викторовна\Desktop\Итоги года 2020 г\05.03.2020 Концерт О женщины вам имя совершенство (награждение тружеников тыла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77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95736" cy="16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536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Наталья Викторовна\Desktop\Памятник Косолманка\IMG-20200505-WA00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23728" cy="15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054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Наталья Викторовна\Desktop\IMG-20201210-WA002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6"/>
          <a:stretch/>
        </p:blipFill>
        <p:spPr bwMode="auto">
          <a:xfrm>
            <a:off x="1619672" y="1"/>
            <a:ext cx="58681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95736" cy="16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09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sun9-12.userapi.com/impf/QtBCJTlRDTN4wa6xm8skJZVT2X0vb9kONWWmYw/2MBrJ-fjiXY.jpg?size=1280x960&amp;quality=96&amp;sign=05aa4b45db021cc38166adba9ca78f08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1" cy="180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26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Наталья Викторовна\Desktop\Итоги года ЦБС\5.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1" y="764704"/>
            <a:ext cx="9140113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411761" cy="180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59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:\Users\Mamaeva-NV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175"/>
            <a:ext cx="6015038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42856" y="2457"/>
            <a:ext cx="3101143" cy="2994495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Объем инвестиций в основной капитал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868143" y="4293096"/>
            <a:ext cx="3101143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10 миллионов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5850471" y="4293096"/>
            <a:ext cx="484188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2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174685"/>
              </p:ext>
            </p:extLst>
          </p:nvPr>
        </p:nvGraphicFramePr>
        <p:xfrm>
          <a:off x="0" y="4076700"/>
          <a:ext cx="5861050" cy="278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" name="Рисунок 4" descr="C:\Users\Наталья Викторовна\Desktop\Статьи 2020 г\Дерябин В.В. книга\IMG-20201217-WA00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3876"/>
          <a:stretch/>
        </p:blipFill>
        <p:spPr bwMode="auto">
          <a:xfrm>
            <a:off x="1981" y="0"/>
            <a:ext cx="914201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982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C:\Users\Mamaeva-N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3" y="5467"/>
            <a:ext cx="9206959" cy="55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4564" y="4725144"/>
            <a:ext cx="9206960" cy="213285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000066"/>
                </a:solidFill>
              </a:rPr>
              <a:t>В голосовании приняли участие 6 </a:t>
            </a:r>
            <a:r>
              <a:rPr lang="ru-RU" dirty="0" smtClean="0">
                <a:solidFill>
                  <a:srgbClr val="000066"/>
                </a:solidFill>
              </a:rPr>
              <a:t>585 </a:t>
            </a:r>
            <a:r>
              <a:rPr lang="ru-RU" dirty="0">
                <a:solidFill>
                  <a:srgbClr val="000066"/>
                </a:solidFill>
              </a:rPr>
              <a:t>человек или 60 </a:t>
            </a:r>
            <a:r>
              <a:rPr lang="ru-RU" dirty="0" smtClean="0">
                <a:solidFill>
                  <a:srgbClr val="000066"/>
                </a:solidFill>
              </a:rPr>
              <a:t>% </a:t>
            </a:r>
            <a:r>
              <a:rPr lang="ru-RU" dirty="0">
                <a:solidFill>
                  <a:srgbClr val="000066"/>
                </a:solidFill>
              </a:rPr>
              <a:t>от </a:t>
            </a:r>
            <a:r>
              <a:rPr lang="ru-RU" dirty="0" smtClean="0">
                <a:solidFill>
                  <a:srgbClr val="000066"/>
                </a:solidFill>
              </a:rPr>
              <a:t>количества избирателей, 71 % жителей </a:t>
            </a:r>
            <a:r>
              <a:rPr lang="ru-RU" dirty="0">
                <a:solidFill>
                  <a:srgbClr val="000066"/>
                </a:solidFill>
              </a:rPr>
              <a:t>поддержал поправки в Конституцию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-24564" y="5467"/>
            <a:ext cx="9206959" cy="589097"/>
          </a:xfrm>
          <a:prstGeom prst="rect">
            <a:avLst/>
          </a:prstGeom>
          <a:noFill/>
        </p:spPr>
        <p:txBody>
          <a:bodyPr vert="horz" anchor="ctr">
            <a:normAutofit fontScale="9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оправки в Конституцию РФ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2290" name="Picture 2" descr="C:\Users\Mamaeva-NV\Downloads\IMG-20201223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6922"/>
          <a:stretch/>
        </p:blipFill>
        <p:spPr bwMode="auto">
          <a:xfrm>
            <a:off x="251520" y="0"/>
            <a:ext cx="4211960" cy="6949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maeva-NV\Downloads\IMG-20201223-WA00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-1900"/>
          <a:stretch/>
        </p:blipFill>
        <p:spPr bwMode="auto">
          <a:xfrm>
            <a:off x="4463480" y="-1943"/>
            <a:ext cx="4509521" cy="70908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9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1268" name="Picture 4" descr="C:\Users\Mamaeva-NV\Downloads\IMG-20201223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69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42" name="Picture 2" descr="C:\Users\Mamaeva-NV\Downloads\IMG-20201223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" y="0"/>
            <a:ext cx="4499628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maeva-NV\Downloads\IMG-20201223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/>
          <a:stretch/>
        </p:blipFill>
        <p:spPr bwMode="auto">
          <a:xfrm>
            <a:off x="4499992" y="5166"/>
            <a:ext cx="4644008" cy="68528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4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1266" name="Picture 2" descr="C:\Users\Mamaeva-NV\Downloads\IMG-20201223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0"/>
          <a:stretch/>
        </p:blipFill>
        <p:spPr bwMode="auto">
          <a:xfrm>
            <a:off x="-8802" y="0"/>
            <a:ext cx="4463844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maeva-NV\Downloads\IMG-20201223-WA0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/>
          <a:stretch/>
        </p:blipFill>
        <p:spPr bwMode="auto">
          <a:xfrm>
            <a:off x="4455042" y="7586"/>
            <a:ext cx="4688958" cy="68504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86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3314" name="Picture 2" descr="C:\Users\Mamaeva-NV\Downloads\IMG-20200420-WA002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57"/>
            <a:ext cx="4409503" cy="587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maeva-NV\Downloads\IMG-20200424-WA0040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532957"/>
            <a:ext cx="4505723" cy="587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4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4338" name="Picture 2" descr="C:\Users\Mamaeva-NV\Downloads\IMG-20201222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511"/>
            <a:ext cx="8256918" cy="61926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maeva-NV\Desktop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4894" r="16286"/>
          <a:stretch/>
        </p:blipFill>
        <p:spPr bwMode="auto">
          <a:xfrm>
            <a:off x="0" y="0"/>
            <a:ext cx="1860698" cy="16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21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5362" name="Picture 2" descr="C:\Users\Mamaeva-NV\Downloads\IMG-20201222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544949" cy="64087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maeva-NV\Desktop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4894" r="16286"/>
          <a:stretch/>
        </p:blipFill>
        <p:spPr bwMode="auto">
          <a:xfrm>
            <a:off x="0" y="0"/>
            <a:ext cx="1860698" cy="16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805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6386" name="Picture 2" descr="C:\Users\Mamaeva-NV\Downloads\IMG-20201222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807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maeva-NV\Desktop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4894" r="16286"/>
          <a:stretch/>
        </p:blipFill>
        <p:spPr bwMode="auto">
          <a:xfrm>
            <a:off x="7253975" y="0"/>
            <a:ext cx="1860698" cy="16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588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2"/>
          <a:srcRect l="63301" t="29587" r="9936" b="15086"/>
          <a:stretch/>
        </p:blipFill>
        <p:spPr bwMode="auto">
          <a:xfrm>
            <a:off x="0" y="0"/>
            <a:ext cx="4644008" cy="6878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236598" y="4947839"/>
            <a:ext cx="2160240" cy="1930325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47 место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657662" y="3212976"/>
            <a:ext cx="2483768" cy="1930324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39 место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59395" name="Picture 3" descr="C:\Users\Mamaeva-NV\Desktop\стрел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" b="6937"/>
          <a:stretch/>
        </p:blipFill>
        <p:spPr bwMode="auto">
          <a:xfrm>
            <a:off x="6396838" y="4509120"/>
            <a:ext cx="1271506" cy="19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7864" y="2457"/>
            <a:ext cx="5796135" cy="2922487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Рейтинг инвестиционной привлекательности муниципальных образований Свердловской области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71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7410" name="Picture 2" descr="C:\Users\Mamaeva-NV\Downloads\IMG-20201222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maeva-NV\Desktop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4894" r="16286"/>
          <a:stretch/>
        </p:blipFill>
        <p:spPr bwMode="auto">
          <a:xfrm>
            <a:off x="7410" y="5205093"/>
            <a:ext cx="1860698" cy="16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99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 Викторовна\Desktop\Сентябрь ИК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Культурная территория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Наталья Викторовна\Desktop\Ноябрь Костылево Хоровод дружб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" y="38"/>
            <a:ext cx="9137693" cy="685796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Культурная территория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44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 Викторовна\Desktop\Итоги года 2020 г\22.02.2020 Конкурс Я люблю тебя Россия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8"/>
            <a:ext cx="9144000" cy="68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68"/>
            <a:ext cx="8229600" cy="830444"/>
          </a:xfrm>
        </p:spPr>
        <p:txBody>
          <a:bodyPr/>
          <a:lstStyle/>
          <a:p>
            <a:pPr>
              <a:defRPr/>
            </a:pPr>
            <a:r>
              <a:rPr lang="ru-RU" sz="44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«Я люблю тебя, Россия!»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 Викторовна\Desktop\Итоги года ЦБС\7.6.Фестиваль поэзи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6" y="0"/>
            <a:ext cx="9165115" cy="58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6085" y="561149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«Белый город над синей рекой»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690249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город Верхотурье включен в Ф</a:t>
            </a:r>
            <a:r>
              <a:rPr lang="ru-RU" sz="30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едеральный </a:t>
            </a:r>
            <a:r>
              <a:rPr lang="ru-RU" sz="3000" dirty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реестр малых Петровских городов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s://otvet.imgsmail.ru/download/b7bfcc1b0e995f695b979401157e5ea1_h-9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52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5785" y="0"/>
            <a:ext cx="9179785" cy="5486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«Верхотурье мастеровое»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Наталья Викторовна\Desktop\DSC_02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71" y="548680"/>
            <a:ext cx="9179271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413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5785" y="0"/>
            <a:ext cx="9179785" cy="5486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«Верхотурье мастеровое»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Наталья Викторовна\Desktop\Отчеты 2020 г\Туризм 2020\Событийные мероприятия 2020\Верхотурье мастеровое  -2020\Верхотурье мастеровое МК\DSC_03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5785" y="0"/>
            <a:ext cx="9179785" cy="5486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«Верхотурье мастеровое»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C:\Users\Наталья Викторовна\Desktop\Отчеты 2020 г\Туризм 2020\Событийные мероприятия 2020\Верхотурье мастеровое  -2020\Верхотурье мастеровое МК\DSC_03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368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 Викторовна\Desktop\IMG_20201208_1054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143"/>
            <a:ext cx="9144000" cy="95458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В учреждения культуры приобретено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16 компьютеров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892799" y="4782300"/>
            <a:ext cx="3251200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6 процентов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892800" y="5114925"/>
            <a:ext cx="484188" cy="9794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5301" name="Picture 4" descr="C:\Users\Mamaeva-NV\Desktop\1266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/>
          <a:stretch>
            <a:fillRect/>
          </a:stretch>
        </p:blipFill>
        <p:spPr bwMode="auto">
          <a:xfrm>
            <a:off x="0" y="0"/>
            <a:ext cx="62706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379541"/>
              </p:ext>
            </p:extLst>
          </p:nvPr>
        </p:nvGraphicFramePr>
        <p:xfrm>
          <a:off x="0" y="4292600"/>
          <a:ext cx="5892800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5310" name="Picture 14" descr="C:\Users\Mamaeva-NV\Desktop\з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99" y="-21743"/>
            <a:ext cx="3301455" cy="44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пк\Desktop\Отчеты за 2018 г\Фото Центр культуры\МБУК Центр культуры г. Верхотурь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04" y="908721"/>
            <a:ext cx="9153604" cy="592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143"/>
            <a:ext cx="9144000" cy="1026593"/>
          </a:xfrm>
          <a:solidFill>
            <a:srgbClr val="99CCFF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проведен ремонт кровли и фасада здания «Центра культуры»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 Викторовна\Desktop\DSC_1048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4001" cy="58482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" y="-31898"/>
            <a:ext cx="9144000" cy="138663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Приобретено </a:t>
            </a:r>
            <a:r>
              <a:rPr lang="ru-RU" sz="30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оборудование для осуществления кинопоказов с подготовленным  </a:t>
            </a:r>
            <a:r>
              <a:rPr lang="ru-RU" sz="3000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тифлокомментированием</a:t>
            </a:r>
            <a:r>
              <a:rPr lang="ru-RU" sz="30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в </a:t>
            </a:r>
            <a:r>
              <a:rPr lang="ru-RU" sz="30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кинозал «Маяк»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-1"/>
            <a:ext cx="9153680" cy="1340769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Разработан проект на строительство </a:t>
            </a:r>
            <a:r>
              <a:rPr lang="ru-RU" sz="3600" dirty="0" err="1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Дерябинского</a:t>
            </a:r>
            <a:r>
              <a:rPr lang="ru-RU" sz="3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сельского дома культуры</a:t>
            </a:r>
            <a:endParaRPr lang="ru-RU" sz="35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idx="1"/>
          </p:nvPr>
        </p:nvSpPr>
        <p:spPr>
          <a:xfrm>
            <a:off x="0" y="28575"/>
            <a:ext cx="9109075" cy="1023938"/>
          </a:xfrm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Приобретения на приз конкурса «Лучшее муниципальное учреждение культуры, находящееся на территории сельских поселений Свердловской области»</a:t>
            </a:r>
          </a:p>
        </p:txBody>
      </p:sp>
      <p:pic>
        <p:nvPicPr>
          <p:cNvPr id="7" name="Рисунок 6" descr="C:\Users\Наталья Викторовна\Desktop\Итоги года 2020 г\IMG-20201204-WA00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5418080" cy="412676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C:\Users\Наталья Викторовна\Desktop\Итоги года 2020 г\IMG-20201204-WA00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809">
            <a:off x="-171760" y="1268760"/>
            <a:ext cx="6039904" cy="4536504"/>
          </a:xfrm>
          <a:prstGeom prst="rect">
            <a:avLst/>
          </a:prstGeom>
          <a:ln/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idx="1"/>
          </p:nvPr>
        </p:nvSpPr>
        <p:spPr>
          <a:xfrm>
            <a:off x="0" y="28575"/>
            <a:ext cx="9109075" cy="1023938"/>
          </a:xfrm>
        </p:spPr>
        <p:txBody>
          <a:bodyPr/>
          <a:lstStyle/>
          <a:p>
            <a:pPr marL="136525" indent="0" algn="ctr"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Привокзальной поселковой библиотеке произведен </a:t>
            </a:r>
            <a:r>
              <a:rPr lang="ru-RU" sz="3000" b="1" i="1" dirty="0">
                <a:solidFill>
                  <a:schemeClr val="bg1"/>
                </a:solidFill>
                <a:latin typeface="Times New Roman"/>
                <a:ea typeface="Times New Roman"/>
              </a:rPr>
              <a:t>ремонт и закуплена новая мебель</a:t>
            </a:r>
            <a:endParaRPr lang="ru-RU" sz="3000" b="1" i="1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5" descr="C:\Users\Наталья Викторовна\Desktop\Итоги года ЦБС\1.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5436096" cy="364502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Рисунок 4" descr="C:\Users\Наталья Викторовна\Desktop\Итоги года ЦБС\1.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508104" cy="33123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19866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11960" y="0"/>
            <a:ext cx="4932040" cy="68580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000" i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Лучшим работником учреждений культуры стала </a:t>
            </a:r>
            <a:br>
              <a:rPr lang="ru-RU" sz="3000" i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</a:br>
            <a:r>
              <a:rPr lang="ru-RU" sz="30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Шувалова Елена Анатольевна</a:t>
            </a:r>
            <a:r>
              <a:rPr lang="ru-RU" sz="3000" i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, </a:t>
            </a:r>
            <a:br>
              <a:rPr lang="ru-RU" sz="3000" i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</a:br>
            <a:r>
              <a:rPr lang="ru-RU" sz="3000" i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художественный руководитель </a:t>
            </a:r>
            <a:r>
              <a:rPr lang="ru-RU" sz="3000" i="1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Кордюковского</a:t>
            </a:r>
            <a:r>
              <a:rPr lang="ru-RU" sz="3000" i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 сельского Дома культуры</a:t>
            </a:r>
            <a:endParaRPr lang="ru-RU" sz="3000" i="1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026" name="Picture 2" descr="C:\Users\Mamaeva-NV\Downloads\Шувалова Е.А., заведующая Клрдюковского СД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1"/>
            <a:ext cx="4194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Наталья Викторовна\Desktop\Итоги года ЦБС\2.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3" y="476672"/>
            <a:ext cx="9144000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1196752"/>
          </a:xfrm>
          <a:solidFill>
            <a:schemeClr val="tx1"/>
          </a:solidFill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Лучшим работником учреждений </a:t>
            </a:r>
            <a:r>
              <a:rPr lang="ru-RU" sz="2500" dirty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культуры </a:t>
            </a:r>
            <a: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стала </a:t>
            </a:r>
            <a:b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</a:br>
            <a:r>
              <a:rPr lang="ru-RU" sz="25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Торопова Ольга Алексеевна </a:t>
            </a:r>
            <a: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библиотекарь </a:t>
            </a:r>
            <a:r>
              <a:rPr lang="ru-RU" sz="2500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Красногорской</a:t>
            </a:r>
            <a:r>
              <a:rPr lang="ru-RU" sz="2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сельской библиотеки</a:t>
            </a:r>
            <a:endParaRPr lang="ru-RU" sz="25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248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Объект 1"/>
          <p:cNvSpPr>
            <a:spLocks noGrp="1"/>
          </p:cNvSpPr>
          <p:nvPr>
            <p:ph idx="1"/>
          </p:nvPr>
        </p:nvSpPr>
        <p:spPr>
          <a:xfrm>
            <a:off x="5508104" y="0"/>
            <a:ext cx="3635896" cy="6858000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None/>
            </a:pPr>
            <a:r>
              <a:rPr lang="ru-RU" sz="2500" b="1" i="1" dirty="0">
                <a:solidFill>
                  <a:schemeClr val="bg1"/>
                </a:solidFill>
                <a:latin typeface="Times New Roman"/>
                <a:ea typeface="Times New Roman"/>
              </a:rPr>
              <a:t>Губернатор Свердловской области Евгений </a:t>
            </a:r>
            <a:r>
              <a:rPr lang="ru-RU" sz="2500" b="1" i="1" dirty="0" err="1">
                <a:solidFill>
                  <a:schemeClr val="bg1"/>
                </a:solidFill>
                <a:latin typeface="Times New Roman"/>
                <a:ea typeface="Times New Roman"/>
              </a:rPr>
              <a:t>Куйвашев</a:t>
            </a:r>
            <a:r>
              <a:rPr lang="ru-RU" sz="2500" b="1" i="1" dirty="0">
                <a:solidFill>
                  <a:schemeClr val="bg1"/>
                </a:solidFill>
                <a:latin typeface="Times New Roman"/>
                <a:ea typeface="Times New Roman"/>
              </a:rPr>
              <a:t> вручил </a:t>
            </a:r>
            <a:endParaRPr lang="ru-RU" sz="2500" b="1" i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136525" indent="0" algn="ctr">
              <a:buNone/>
            </a:pPr>
            <a:r>
              <a:rPr lang="ru-RU" sz="2500" b="1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Репицыной</a:t>
            </a:r>
            <a:r>
              <a:rPr lang="ru-RU" sz="25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5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Надежде Владимировне</a:t>
            </a:r>
            <a:r>
              <a:rPr lang="ru-RU" sz="2500" b="1" i="1" dirty="0">
                <a:solidFill>
                  <a:schemeClr val="bg1"/>
                </a:solidFill>
                <a:latin typeface="Times New Roman"/>
                <a:ea typeface="Times New Roman"/>
              </a:rPr>
              <a:t>, главному балетмейстеру «Центра культуры», государственную награду </a:t>
            </a:r>
            <a:r>
              <a:rPr lang="ru-RU" sz="2500" b="1" i="1" dirty="0">
                <a:solidFill>
                  <a:srgbClr val="FF0000"/>
                </a:solidFill>
                <a:latin typeface="Times New Roman"/>
                <a:ea typeface="Times New Roman"/>
              </a:rPr>
              <a:t>«Заслуженный работник культуры Российской </a:t>
            </a:r>
            <a:r>
              <a:rPr lang="ru-RU" sz="25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Федерации»</a:t>
            </a:r>
            <a:endParaRPr lang="ru-RU" sz="2600" b="1" i="1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Наталья Викторовна\Desktop\Отчеты 2020 г\Заслуженный работник РФ\DIP_868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r="2140" b="6211"/>
          <a:stretch/>
        </p:blipFill>
        <p:spPr bwMode="auto">
          <a:xfrm>
            <a:off x="0" y="-18313"/>
            <a:ext cx="5508104" cy="687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123\Downloads\фото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C:\Users\123\AppData\Local\Temp\Rar$DI01.426\IMG_20190826_130002.jpg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11310" t="24136" r="57336" b="64477"/>
          <a:stretch/>
        </p:blipFill>
        <p:spPr>
          <a:xfrm>
            <a:off x="6156176" y="0"/>
            <a:ext cx="2978295" cy="191683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23\Downloads\фото 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855"/>
            <a:ext cx="9144000" cy="68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C:\Users\123\AppData\Local\Temp\Rar$DI01.426\IMG_20190826_130002.jpg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11310" t="24136" r="57336" b="64477"/>
          <a:stretch/>
        </p:blipFill>
        <p:spPr>
          <a:xfrm>
            <a:off x="6156176" y="0"/>
            <a:ext cx="2978295" cy="1916832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9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42856" y="2457"/>
            <a:ext cx="3101143" cy="3930599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Оборот организаций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724129" y="4293096"/>
            <a:ext cx="3245158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4,0 процента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724525" y="4676775"/>
            <a:ext cx="484188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6325" name="Picture 2" descr="C:\Users\Mamaeva-NV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609123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239371"/>
              </p:ext>
            </p:extLst>
          </p:nvPr>
        </p:nvGraphicFramePr>
        <p:xfrm>
          <a:off x="-28575" y="3933825"/>
          <a:ext cx="5753100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Содержимое 2"/>
          <p:cNvSpPr txBox="1">
            <a:spLocks/>
          </p:cNvSpPr>
          <p:nvPr/>
        </p:nvSpPr>
        <p:spPr bwMode="auto">
          <a:xfrm>
            <a:off x="25400" y="5733256"/>
            <a:ext cx="9183688" cy="11247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7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>
                <a:solidFill>
                  <a:schemeClr val="bg1"/>
                </a:solidFill>
                <a:latin typeface="Calibri" pitchFamily="34" charset="0"/>
              </a:rPr>
              <a:t>На антитеррористическую безопасность в образовательных учреждениях </a:t>
            </a: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освоено</a:t>
            </a:r>
          </a:p>
          <a:p>
            <a:pPr algn="ctr">
              <a:lnSpc>
                <a:spcPts val="27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</a:rPr>
              <a:t>5 </a:t>
            </a:r>
            <a:r>
              <a:rPr lang="ru-RU" sz="3200" b="1" i="1" dirty="0">
                <a:solidFill>
                  <a:srgbClr val="FF0000"/>
                </a:solidFill>
                <a:latin typeface="Calibri" pitchFamily="34" charset="0"/>
              </a:rPr>
              <a:t>миллионов</a:t>
            </a:r>
            <a:r>
              <a:rPr lang="ru-RU" sz="3200" b="1" i="1" dirty="0">
                <a:solidFill>
                  <a:schemeClr val="bg1"/>
                </a:solidFill>
                <a:latin typeface="Calibri" pitchFamily="34" charset="0"/>
              </a:rPr>
              <a:t> рублей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028" name="Picture 4" descr="C:\Users\Mamaeva-NV\Downloads\IMG_4027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5"/>
          <a:stretch/>
        </p:blipFill>
        <p:spPr bwMode="auto">
          <a:xfrm>
            <a:off x="0" y="0"/>
            <a:ext cx="540174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maeva-NV\Downloads\IMG_20201208_1336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4"/>
          <a:stretch/>
        </p:blipFill>
        <p:spPr bwMode="auto">
          <a:xfrm>
            <a:off x="4588175" y="0"/>
            <a:ext cx="454365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maeva-NV\Downloads\IMG_20201207_165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2"/>
            <a:ext cx="4583282" cy="61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maeva-NV\Downloads\1607402517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18" y="4802"/>
            <a:ext cx="4583282" cy="61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Содержимое 2"/>
          <p:cNvSpPr txBox="1">
            <a:spLocks/>
          </p:cNvSpPr>
          <p:nvPr/>
        </p:nvSpPr>
        <p:spPr bwMode="auto">
          <a:xfrm>
            <a:off x="25400" y="5733256"/>
            <a:ext cx="9183688" cy="11247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7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>
                <a:solidFill>
                  <a:schemeClr val="bg1"/>
                </a:solidFill>
                <a:latin typeface="Calibri" pitchFamily="34" charset="0"/>
              </a:rPr>
              <a:t>На антитеррористическую безопасность в образовательных учреждениях </a:t>
            </a: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освоено</a:t>
            </a:r>
          </a:p>
          <a:p>
            <a:pPr algn="ctr">
              <a:lnSpc>
                <a:spcPts val="27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</a:rPr>
              <a:t>5 </a:t>
            </a:r>
            <a:r>
              <a:rPr lang="ru-RU" sz="3200" b="1" i="1" dirty="0">
                <a:solidFill>
                  <a:srgbClr val="FF0000"/>
                </a:solidFill>
                <a:latin typeface="Calibri" pitchFamily="34" charset="0"/>
              </a:rPr>
              <a:t>миллионов</a:t>
            </a:r>
            <a:r>
              <a:rPr lang="ru-RU" sz="3200" b="1" i="1" dirty="0">
                <a:solidFill>
                  <a:schemeClr val="bg1"/>
                </a:solidFill>
                <a:latin typeface="Calibri" pitchFamily="34" charset="0"/>
              </a:rPr>
              <a:t> рублей</a:t>
            </a:r>
            <a:endParaRPr lang="ru-RU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maeva-NV\Documents\соц. сфера\НАДЯ 1\ИТОГИ\2020 год\к итогам года\площадка в Дерябино\IMG-20201207-W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2" t="13223" r="9257"/>
          <a:stretch/>
        </p:blipFill>
        <p:spPr bwMode="auto">
          <a:xfrm>
            <a:off x="-180528" y="0"/>
            <a:ext cx="9324528" cy="656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Содержимое 2"/>
          <p:cNvSpPr txBox="1">
            <a:spLocks/>
          </p:cNvSpPr>
          <p:nvPr/>
        </p:nvSpPr>
        <p:spPr bwMode="auto">
          <a:xfrm>
            <a:off x="-22598" y="5949280"/>
            <a:ext cx="9183688" cy="9087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7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 </a:t>
            </a:r>
            <a:r>
              <a:rPr lang="ru-RU" sz="3200" b="1" dirty="0" err="1">
                <a:solidFill>
                  <a:schemeClr val="bg1"/>
                </a:solidFill>
                <a:latin typeface="Times New Roman"/>
                <a:ea typeface="Calibri"/>
              </a:rPr>
              <a:t>Дерябинской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 школе </a:t>
            </a:r>
            <a:endParaRPr lang="ru-RU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pPr algn="ctr">
              <a:lnSpc>
                <a:spcPts val="27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построена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спортивная площадка</a:t>
            </a:r>
            <a:endParaRPr lang="ru-R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Содержимое 2"/>
          <p:cNvSpPr txBox="1">
            <a:spLocks/>
          </p:cNvSpPr>
          <p:nvPr/>
        </p:nvSpPr>
        <p:spPr bwMode="auto">
          <a:xfrm>
            <a:off x="25400" y="5732463"/>
            <a:ext cx="9118600" cy="11255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приобретены оконные блоки </a:t>
            </a:r>
            <a:endParaRPr lang="ru-RU" sz="32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>
                <a:solidFill>
                  <a:schemeClr val="bg1"/>
                </a:solidFill>
                <a:latin typeface="Calibri" pitchFamily="34" charset="0"/>
              </a:rPr>
              <a:t>в детский сад № </a:t>
            </a: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25 и МАУ «</a:t>
            </a:r>
            <a:r>
              <a:rPr lang="ru-RU" sz="3200" b="1" i="1" dirty="0" err="1">
                <a:solidFill>
                  <a:schemeClr val="bg1"/>
                </a:solidFill>
                <a:latin typeface="Calibri" pitchFamily="34" charset="0"/>
              </a:rPr>
              <a:t>А</a:t>
            </a:r>
            <a:r>
              <a:rPr lang="ru-RU" sz="3200" b="1" i="1" dirty="0" err="1" smtClean="0">
                <a:solidFill>
                  <a:schemeClr val="bg1"/>
                </a:solidFill>
                <a:latin typeface="Calibri" pitchFamily="34" charset="0"/>
              </a:rPr>
              <a:t>ктай</a:t>
            </a:r>
            <a:r>
              <a:rPr lang="ru-RU" sz="3200" b="1" i="1" dirty="0" smtClean="0">
                <a:solidFill>
                  <a:schemeClr val="bg1"/>
                </a:solidFill>
                <a:latin typeface="Calibri" pitchFamily="34" charset="0"/>
              </a:rPr>
              <a:t>»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3074" name="Picture 2" descr="C:\Users\Mamaeva-NV\Downloads\IMG-20201225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0452" cy="57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Содержимое 2"/>
          <p:cNvSpPr txBox="1">
            <a:spLocks/>
          </p:cNvSpPr>
          <p:nvPr/>
        </p:nvSpPr>
        <p:spPr bwMode="auto">
          <a:xfrm>
            <a:off x="-17463" y="5876925"/>
            <a:ext cx="9161463" cy="974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dirty="0">
                <a:solidFill>
                  <a:schemeClr val="bg1"/>
                </a:solidFill>
                <a:cs typeface="Calibri" pitchFamily="34" charset="0"/>
              </a:rPr>
              <a:t>Приобретение </a:t>
            </a:r>
            <a:r>
              <a:rPr lang="ru-RU" sz="3200" b="1" dirty="0" smtClean="0">
                <a:solidFill>
                  <a:schemeClr val="bg1"/>
                </a:solidFill>
                <a:cs typeface="Calibri" pitchFamily="34" charset="0"/>
              </a:rPr>
              <a:t>лыж по </a:t>
            </a:r>
            <a:r>
              <a:rPr lang="ru-RU" sz="3200" b="1" dirty="0">
                <a:solidFill>
                  <a:schemeClr val="bg1"/>
                </a:solidFill>
                <a:cs typeface="Calibri" pitchFamily="34" charset="0"/>
              </a:rPr>
              <a:t>проекту «Инициативное бюджетирование»</a:t>
            </a:r>
            <a:endParaRPr lang="ru-RU" sz="3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491260" cy="587692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72" y="-1"/>
            <a:ext cx="4283968" cy="587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Содержимое 2"/>
          <p:cNvSpPr txBox="1">
            <a:spLocks/>
          </p:cNvSpPr>
          <p:nvPr/>
        </p:nvSpPr>
        <p:spPr bwMode="auto">
          <a:xfrm>
            <a:off x="-17463" y="5876925"/>
            <a:ext cx="9161463" cy="974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dirty="0">
                <a:solidFill>
                  <a:schemeClr val="bg1"/>
                </a:solidFill>
                <a:cs typeface="Calibri" pitchFamily="34" charset="0"/>
              </a:rPr>
              <a:t>Приобретение </a:t>
            </a:r>
            <a:r>
              <a:rPr lang="ru-RU" sz="3200" b="1" dirty="0" smtClean="0">
                <a:solidFill>
                  <a:schemeClr val="bg1"/>
                </a:solidFill>
                <a:cs typeface="Calibri" pitchFamily="34" charset="0"/>
              </a:rPr>
              <a:t>укладчика </a:t>
            </a:r>
            <a:r>
              <a:rPr lang="ru-RU" sz="3200" b="1" dirty="0">
                <a:solidFill>
                  <a:schemeClr val="bg1"/>
                </a:solidFill>
                <a:cs typeface="Calibri" pitchFamily="34" charset="0"/>
              </a:rPr>
              <a:t>лыжных трасс </a:t>
            </a:r>
            <a:r>
              <a:rPr lang="ru-RU" sz="3200" b="1" dirty="0" smtClean="0">
                <a:solidFill>
                  <a:schemeClr val="bg1"/>
                </a:solidFill>
                <a:cs typeface="Calibri" pitchFamily="34" charset="0"/>
              </a:rPr>
              <a:t>по </a:t>
            </a:r>
            <a:r>
              <a:rPr lang="ru-RU" sz="3200" b="1" dirty="0">
                <a:solidFill>
                  <a:schemeClr val="bg1"/>
                </a:solidFill>
                <a:cs typeface="Calibri" pitchFamily="34" charset="0"/>
              </a:rPr>
              <a:t>проекту «Инициативное бюджетирование»</a:t>
            </a:r>
            <a:endParaRPr lang="ru-RU" sz="3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" y="980728"/>
            <a:ext cx="914114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Содержимое 2"/>
          <p:cNvSpPr txBox="1">
            <a:spLocks/>
          </p:cNvSpPr>
          <p:nvPr/>
        </p:nvSpPr>
        <p:spPr bwMode="auto">
          <a:xfrm>
            <a:off x="-17463" y="5301209"/>
            <a:ext cx="9161463" cy="155044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ученица </a:t>
            </a:r>
            <a:r>
              <a:rPr lang="ru-RU" sz="3200" b="1" i="1" dirty="0" err="1">
                <a:solidFill>
                  <a:schemeClr val="bg1"/>
                </a:solidFill>
                <a:latin typeface="Times New Roman"/>
                <a:ea typeface="Times New Roman"/>
              </a:rPr>
              <a:t>Кордюковской</a:t>
            </a:r>
            <a:r>
              <a:rPr lang="ru-RU" sz="3200" b="1" i="1" dirty="0">
                <a:solidFill>
                  <a:schemeClr val="bg1"/>
                </a:solidFill>
                <a:latin typeface="Times New Roman"/>
                <a:ea typeface="Times New Roman"/>
              </a:rPr>
              <a:t> школы </a:t>
            </a:r>
            <a:endParaRPr lang="ru-RU" sz="3200" b="1" i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err="1" smtClean="0">
                <a:solidFill>
                  <a:srgbClr val="CC0000"/>
                </a:solidFill>
                <a:latin typeface="Times New Roman"/>
                <a:ea typeface="Times New Roman"/>
              </a:rPr>
              <a:t>Г</a:t>
            </a:r>
            <a:r>
              <a:rPr lang="ru-RU" sz="3200" b="1" i="1" dirty="0" err="1" smtClean="0">
                <a:solidFill>
                  <a:srgbClr val="CC0000"/>
                </a:solidFill>
                <a:latin typeface="Times New Roman"/>
                <a:ea typeface="Calibri"/>
              </a:rPr>
              <a:t>азимова</a:t>
            </a:r>
            <a:r>
              <a:rPr lang="ru-RU" sz="3200" b="1" i="1" dirty="0" smtClean="0">
                <a:solidFill>
                  <a:srgbClr val="CC0000"/>
                </a:solidFill>
                <a:latin typeface="Times New Roman"/>
                <a:ea typeface="Calibri"/>
              </a:rPr>
              <a:t> </a:t>
            </a:r>
            <a:r>
              <a:rPr lang="ru-RU" sz="3200" b="1" i="1" dirty="0">
                <a:solidFill>
                  <a:srgbClr val="CC0000"/>
                </a:solidFill>
                <a:latin typeface="Times New Roman"/>
                <a:ea typeface="Calibri"/>
              </a:rPr>
              <a:t>Руслана </a:t>
            </a:r>
            <a:endParaRPr lang="ru-RU" sz="3000" b="1" i="1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3074" name="Picture 2" descr="C:\Users\Mamaeva-NV\Documents\соц. сфера\НАДЯ 1\ИТОГИ\2020 год\к итогам года\Газимова Руслан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40" y="0"/>
            <a:ext cx="9186540" cy="53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maeva-NV\Documents\соц. сфера\НАДЯ 1\ИТОГИ\2020 год\к итогам года\Мингалев Иль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4" y="0"/>
            <a:ext cx="9161463" cy="611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Содержимое 2"/>
          <p:cNvSpPr txBox="1">
            <a:spLocks/>
          </p:cNvSpPr>
          <p:nvPr/>
        </p:nvSpPr>
        <p:spPr bwMode="auto">
          <a:xfrm>
            <a:off x="-17463" y="5733255"/>
            <a:ext cx="9161463" cy="111839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ученик Верхотурской гимназии 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 dirty="0" err="1">
                <a:solidFill>
                  <a:srgbClr val="CC0000"/>
                </a:solidFill>
                <a:latin typeface="Times New Roman"/>
                <a:ea typeface="Times New Roman"/>
              </a:rPr>
              <a:t>Мингалев</a:t>
            </a:r>
            <a:r>
              <a:rPr lang="ru-RU" sz="3200" b="1" i="1" dirty="0">
                <a:solidFill>
                  <a:srgbClr val="CC0000"/>
                </a:solidFill>
                <a:latin typeface="Times New Roman"/>
                <a:ea typeface="Times New Roman"/>
              </a:rPr>
              <a:t> Илья </a:t>
            </a:r>
            <a:endParaRPr lang="ru-RU" sz="3000" b="1" i="1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Объект 6" descr="C:\Users\123\Desktop\ЛАГЕРЬ\IMG_464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/>
          <a:stretch>
            <a:fillRect/>
          </a:stretch>
        </p:blipFill>
        <p:spPr>
          <a:xfrm>
            <a:off x="0" y="0"/>
            <a:ext cx="9144000" cy="5805488"/>
          </a:xfrm>
        </p:spPr>
      </p:pic>
      <p:sp>
        <p:nvSpPr>
          <p:cNvPr id="109571" name="Содержимое 2"/>
          <p:cNvSpPr txBox="1">
            <a:spLocks/>
          </p:cNvSpPr>
          <p:nvPr/>
        </p:nvSpPr>
        <p:spPr bwMode="auto">
          <a:xfrm>
            <a:off x="25400" y="5373688"/>
            <a:ext cx="9118600" cy="148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Патриотические отряды из двух школ (СОШ 46, Пролетарская СОШ) присоединились к юнармейскому движению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maeva-NV\Documents\соц. сфера\НАДЯ 1\ИТОГИ\2020 год\к итогам года\медалист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783" r="454"/>
          <a:stretch/>
        </p:blipFill>
        <p:spPr bwMode="auto">
          <a:xfrm>
            <a:off x="0" y="14118"/>
            <a:ext cx="9144001" cy="60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Содержимое 2"/>
          <p:cNvSpPr>
            <a:spLocks noGrp="1"/>
          </p:cNvSpPr>
          <p:nvPr>
            <p:ph idx="1"/>
          </p:nvPr>
        </p:nvSpPr>
        <p:spPr>
          <a:xfrm>
            <a:off x="16425" y="6061555"/>
            <a:ext cx="9169327" cy="785813"/>
          </a:xfrm>
          <a:solidFill>
            <a:schemeClr val="tx1"/>
          </a:solidFill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800" b="1" i="1" dirty="0" smtClean="0">
                <a:solidFill>
                  <a:schemeClr val="bg1"/>
                </a:solidFill>
              </a:rPr>
              <a:t>Медалисты 2020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619384" y="2276872"/>
            <a:ext cx="3524615" cy="2160240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 Увеличение на 13 процентов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750760" y="2782892"/>
            <a:ext cx="593700" cy="1148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5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250211"/>
              </p:ext>
            </p:extLst>
          </p:nvPr>
        </p:nvGraphicFramePr>
        <p:xfrm>
          <a:off x="63230" y="764704"/>
          <a:ext cx="5749925" cy="242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343806"/>
              </p:ext>
            </p:extLst>
          </p:nvPr>
        </p:nvGraphicFramePr>
        <p:xfrm>
          <a:off x="138968" y="4466701"/>
          <a:ext cx="5749925" cy="242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Заголовок 2"/>
          <p:cNvSpPr txBox="1">
            <a:spLocks/>
          </p:cNvSpPr>
          <p:nvPr/>
        </p:nvSpPr>
        <p:spPr>
          <a:xfrm>
            <a:off x="421606" y="0"/>
            <a:ext cx="5184650" cy="85624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i="1" dirty="0" smtClean="0">
                <a:solidFill>
                  <a:schemeClr val="tx1"/>
                </a:solidFill>
              </a:rPr>
              <a:t>Доходы</a:t>
            </a:r>
            <a:r>
              <a:rPr lang="ru-RU" sz="4000" i="1" dirty="0" smtClean="0">
                <a:solidFill>
                  <a:srgbClr val="FF0000"/>
                </a:solidFill>
              </a:rPr>
              <a:t> </a:t>
            </a:r>
            <a:r>
              <a:rPr lang="ru-RU" sz="4000" i="1" dirty="0" smtClean="0">
                <a:solidFill>
                  <a:schemeClr val="tx1"/>
                </a:solidFill>
              </a:rPr>
              <a:t>бюджета, </a:t>
            </a:r>
          </a:p>
          <a:p>
            <a:pPr>
              <a:defRPr/>
            </a:pPr>
            <a:r>
              <a:rPr lang="ru-RU" sz="2000" i="1" dirty="0" smtClean="0">
                <a:solidFill>
                  <a:schemeClr val="tx1"/>
                </a:solidFill>
              </a:rPr>
              <a:t>млн. рублей</a:t>
            </a:r>
            <a:endParaRPr lang="ru-RU" sz="2000" i="1" dirty="0">
              <a:solidFill>
                <a:schemeClr val="tx1"/>
              </a:solidFill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434734" y="3356992"/>
            <a:ext cx="5184650" cy="85624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i="1" dirty="0" smtClean="0">
                <a:solidFill>
                  <a:schemeClr val="tx1"/>
                </a:solidFill>
              </a:rPr>
              <a:t>Расходы бюджета, </a:t>
            </a:r>
          </a:p>
          <a:p>
            <a:pPr>
              <a:defRPr/>
            </a:pPr>
            <a:r>
              <a:rPr lang="ru-RU" sz="2000" i="1" dirty="0" smtClean="0">
                <a:solidFill>
                  <a:schemeClr val="tx1"/>
                </a:solidFill>
              </a:rPr>
              <a:t>млн. рублей</a:t>
            </a:r>
            <a:endParaRPr lang="ru-RU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Содержимое 2"/>
          <p:cNvSpPr>
            <a:spLocks noGrp="1"/>
          </p:cNvSpPr>
          <p:nvPr>
            <p:ph idx="1"/>
          </p:nvPr>
        </p:nvSpPr>
        <p:spPr>
          <a:xfrm>
            <a:off x="1479309" y="0"/>
            <a:ext cx="6156325" cy="785813"/>
          </a:xfrm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800" b="1" dirty="0" smtClean="0"/>
              <a:t>«Ученик </a:t>
            </a:r>
            <a:r>
              <a:rPr lang="ru-RU" sz="4800" b="1" dirty="0" smtClean="0"/>
              <a:t>года-2020»</a:t>
            </a:r>
            <a:endParaRPr lang="ru-RU" sz="4800" b="1" dirty="0" smtClean="0"/>
          </a:p>
        </p:txBody>
      </p:sp>
      <p:pic>
        <p:nvPicPr>
          <p:cNvPr id="21506" name="Picture 2" descr="C:\Users\Mamaeva-NV\Desktop\DSC00616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r="2112" b="1643"/>
          <a:stretch/>
        </p:blipFill>
        <p:spPr bwMode="auto">
          <a:xfrm>
            <a:off x="0" y="908720"/>
            <a:ext cx="9114944" cy="57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3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maeva-NV\Downloads\IMG-20201224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4727"/>
            <a:ext cx="5650289" cy="69044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Содержимое 2"/>
          <p:cNvSpPr>
            <a:spLocks noGrp="1"/>
          </p:cNvSpPr>
          <p:nvPr>
            <p:ph idx="1"/>
          </p:nvPr>
        </p:nvSpPr>
        <p:spPr>
          <a:xfrm>
            <a:off x="6333856" y="0"/>
            <a:ext cx="2810143" cy="2420888"/>
          </a:xfrm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800" b="1" dirty="0" smtClean="0"/>
              <a:t>«Ученик </a:t>
            </a:r>
            <a:r>
              <a:rPr lang="ru-RU" sz="4800" b="1" dirty="0" smtClean="0"/>
              <a:t>года-</a:t>
            </a:r>
          </a:p>
          <a:p>
            <a:pPr marL="95250" indent="0" algn="ctr">
              <a:buFont typeface="Wingdings 2" pitchFamily="18" charset="2"/>
              <a:buNone/>
            </a:pPr>
            <a:r>
              <a:rPr lang="ru-RU" sz="4800" b="1" dirty="0" smtClean="0"/>
              <a:t>2020»</a:t>
            </a:r>
            <a:endParaRPr lang="ru-RU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2115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C:\Users\Mamaeva-NV\Documents\соц. сфера\НАДЯ 1\ИТОГИ\2020 год\к итогам года\Ермолов А.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2" y="-13530"/>
            <a:ext cx="9171572" cy="62508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-107950" y="5877272"/>
            <a:ext cx="9245600" cy="98072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Преподаватели приняли участие в областных конкурсах</a:t>
            </a:r>
            <a:endParaRPr lang="ru-RU" sz="3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maeva-NV\Documents\соц. сфера\НАДЯ 1\ИТОГИ\2020 год\к итогам года\Мамаева Е.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99" y="-22695"/>
            <a:ext cx="5604311" cy="68806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292080" y="0"/>
            <a:ext cx="384557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endParaRPr lang="ru-RU" sz="4000" b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endParaRPr lang="ru-RU" sz="4000" b="1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Преподаватели</a:t>
            </a:r>
          </a:p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приняли </a:t>
            </a:r>
          </a:p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участие в </a:t>
            </a:r>
          </a:p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областных </a:t>
            </a:r>
          </a:p>
          <a:p>
            <a:pPr marL="0" indent="0" algn="ctr">
              <a:lnSpc>
                <a:spcPts val="3100"/>
              </a:lnSpc>
              <a:buFont typeface="Wingdings 2" pitchFamily="18" charset="2"/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конкурсах</a:t>
            </a:r>
            <a:endParaRPr lang="ru-RU" sz="40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535288" y="0"/>
            <a:ext cx="46023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100"/>
              </a:lnSpc>
              <a:buNone/>
            </a:pPr>
            <a:endParaRPr lang="ru-RU" sz="4000" b="1" i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Юдина Евгения </a:t>
            </a:r>
            <a:r>
              <a:rPr lang="ru-RU" sz="42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Михайловна</a:t>
            </a:r>
          </a:p>
          <a:p>
            <a:pPr marL="0" indent="0" algn="ctr">
              <a:lnSpc>
                <a:spcPts val="3100"/>
              </a:lnSpc>
              <a:buNone/>
            </a:pPr>
            <a:r>
              <a:rPr lang="ru-RU" sz="42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место </a:t>
            </a: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межрегиональном конкурсе </a:t>
            </a:r>
            <a:r>
              <a:rPr lang="ru-RU" sz="4000" b="1" i="1" dirty="0">
                <a:solidFill>
                  <a:schemeClr val="bg1"/>
                </a:solidFill>
                <a:latin typeface="Times New Roman"/>
                <a:ea typeface="Times New Roman"/>
              </a:rPr>
              <a:t>методических разработок по духовно – нравственному воспитанию подрастающего </a:t>
            </a: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поколения</a:t>
            </a:r>
          </a:p>
        </p:txBody>
      </p:sp>
      <p:pic>
        <p:nvPicPr>
          <p:cNvPr id="2050" name="Picture 2" descr="C:\Users\Mamaeva-NV\Downloads\IMG-20201224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" y="764704"/>
            <a:ext cx="4635338" cy="50772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amaeva-NV\Downloads\efcdbe74-65e9-42ae-add2-71134eebc2d7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/>
          <a:stretch/>
        </p:blipFill>
        <p:spPr bwMode="auto">
          <a:xfrm>
            <a:off x="0" y="7937"/>
            <a:ext cx="4535288" cy="6869752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</p:pic>
      <p:sp>
        <p:nvSpPr>
          <p:cNvPr id="2" name="AutoShape 2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Учителям ХМАО предложили защитные экраны вместо масок.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535288" y="0"/>
            <a:ext cx="46023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100"/>
              </a:lnSpc>
              <a:buNone/>
            </a:pPr>
            <a:endParaRPr lang="ru-RU" sz="4000" b="1" i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2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Каменных Ольга </a:t>
            </a:r>
          </a:p>
          <a:p>
            <a:pPr marL="0" indent="0" algn="ctr">
              <a:lnSpc>
                <a:spcPts val="3100"/>
              </a:lnSpc>
              <a:buNone/>
            </a:pPr>
            <a:r>
              <a:rPr lang="ru-RU" sz="42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Сергеевна </a:t>
            </a:r>
          </a:p>
          <a:p>
            <a:pPr marL="0" indent="0" algn="ctr">
              <a:lnSpc>
                <a:spcPts val="3900"/>
              </a:lnSpc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 место </a:t>
            </a: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межрегиональном конкурсе </a:t>
            </a:r>
            <a:r>
              <a:rPr lang="ru-RU" sz="4000" b="1" i="1" dirty="0">
                <a:solidFill>
                  <a:schemeClr val="bg1"/>
                </a:solidFill>
                <a:latin typeface="Times New Roman"/>
                <a:ea typeface="Times New Roman"/>
              </a:rPr>
              <a:t>методических разработок по духовно – нравственному воспитанию подрастающего </a:t>
            </a: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23668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72.userapi.com/impf/GDceuTQ8a_2-7EEHN9xUfsj1fxlKn3cesU3Y8Q/JZKKqTl02Dg.jpg?size=1280x960&amp;quality=96&amp;sign=ec8a4e5cb346295289fb2ed8faf28e5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67" name="Содержимое 2"/>
          <p:cNvSpPr>
            <a:spLocks noGrp="1"/>
          </p:cNvSpPr>
          <p:nvPr>
            <p:ph idx="1"/>
          </p:nvPr>
        </p:nvSpPr>
        <p:spPr>
          <a:xfrm>
            <a:off x="-107950" y="5877272"/>
            <a:ext cx="9245600" cy="980728"/>
          </a:xfrm>
          <a:solidFill>
            <a:schemeClr val="tx1"/>
          </a:solidFill>
        </p:spPr>
        <p:txBody>
          <a:bodyPr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Экстремальная гонка </a:t>
            </a:r>
            <a:r>
              <a:rPr lang="ru-RU" sz="3500" b="1" dirty="0">
                <a:solidFill>
                  <a:schemeClr val="bg1"/>
                </a:solidFill>
                <a:latin typeface="Times New Roman"/>
                <a:ea typeface="Times New Roman"/>
              </a:rPr>
              <a:t>«Напролом» </a:t>
            </a:r>
            <a:endParaRPr lang="ru-RU" sz="3500" b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2 </a:t>
            </a:r>
            <a:r>
              <a:rPr lang="ru-RU" sz="3500" b="1" dirty="0">
                <a:solidFill>
                  <a:schemeClr val="bg1"/>
                </a:solidFill>
                <a:latin typeface="Times New Roman"/>
                <a:ea typeface="Times New Roman"/>
              </a:rPr>
              <a:t>место</a:t>
            </a:r>
            <a:endParaRPr lang="ru-RU" sz="35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Содержимое 2"/>
          <p:cNvSpPr>
            <a:spLocks noGrp="1"/>
          </p:cNvSpPr>
          <p:nvPr>
            <p:ph idx="1"/>
          </p:nvPr>
        </p:nvSpPr>
        <p:spPr>
          <a:xfrm>
            <a:off x="5436096" y="0"/>
            <a:ext cx="3701554" cy="6858000"/>
          </a:xfrm>
          <a:solidFill>
            <a:schemeClr val="tx1"/>
          </a:solidFill>
        </p:spPr>
        <p:txBody>
          <a:bodyPr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>
                <a:solidFill>
                  <a:schemeClr val="bg1"/>
                </a:solidFill>
                <a:latin typeface="Times New Roman"/>
                <a:ea typeface="Times New Roman"/>
              </a:rPr>
              <a:t>Совместно </a:t>
            </a:r>
            <a:endParaRPr lang="ru-RU" sz="4000" b="1" i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с </a:t>
            </a:r>
            <a:r>
              <a:rPr lang="ru-RU" sz="4000" b="1" i="1" dirty="0">
                <a:solidFill>
                  <a:schemeClr val="bg1"/>
                </a:solidFill>
                <a:latin typeface="Times New Roman"/>
                <a:ea typeface="Times New Roman"/>
              </a:rPr>
              <a:t>фондом </a:t>
            </a:r>
            <a:endParaRPr lang="ru-RU" sz="4000" b="1" i="1" dirty="0" smtClean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Антона </a:t>
            </a:r>
            <a:endParaRPr lang="ru-RU" sz="4000" b="1" i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Шипулина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» </a:t>
            </a:r>
            <a:endParaRPr lang="ru-RU" sz="4000" b="1" i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прошли </a:t>
            </a: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соревнования </a:t>
            </a: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Лазерная </a:t>
            </a:r>
            <a:endParaRPr lang="ru-RU" sz="4000" b="1" i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пуля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»</a:t>
            </a:r>
            <a:endParaRPr lang="ru-RU" sz="4000" b="1" i="1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sun9-51.userapi.com/impf/yrjo7z2IdHTCdfclZK2-p9-Lp3CjGcbJzDANvQ/x-T1My74QuE.jpg?size=780x1040&amp;quality=96&amp;proxy=1&amp;sign=8d4b2e5333c754c7c0b158987f62e8a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6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Содержимое 2"/>
          <p:cNvSpPr>
            <a:spLocks noGrp="1"/>
          </p:cNvSpPr>
          <p:nvPr>
            <p:ph idx="1"/>
          </p:nvPr>
        </p:nvSpPr>
        <p:spPr>
          <a:xfrm>
            <a:off x="4427984" y="0"/>
            <a:ext cx="4709666" cy="6858000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000" b="1" i="1" dirty="0">
                <a:solidFill>
                  <a:schemeClr val="bg1"/>
                </a:solidFill>
                <a:latin typeface="Times New Roman"/>
                <a:ea typeface="Times New Roman"/>
              </a:rPr>
              <a:t>Спортсмены ДЮСШ приняли участие в 10 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окружных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мероприятиях</a:t>
            </a:r>
            <a:r>
              <a:rPr lang="ru-RU" sz="4000" b="1" i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, результат -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30 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призовых мест</a:t>
            </a:r>
            <a:endParaRPr lang="ru-RU" sz="4000" b="1" i="1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5" y="0"/>
            <a:ext cx="444440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5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" y="4363"/>
            <a:ext cx="9137768" cy="68536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0418" name="Picture 2" descr="C:\Users\Mamaeva-NV\Desktop\Без назван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88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808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" y="0"/>
            <a:ext cx="914495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8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2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maeva-NV\Downloads\IMG-20201225-W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8930"/>
            <a:ext cx="2406555" cy="32087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Mamaeva-NV\Downloads\IMG-20201225-WA00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59" y="278943"/>
            <a:ext cx="2389721" cy="31862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Mamaeva-NV\Downloads\IMG-20201225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09835" y="707415"/>
            <a:ext cx="3204283" cy="23328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Mamaeva-NV\Downloads\IMG-20201225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8929" y="3870249"/>
            <a:ext cx="2953943" cy="22154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Mamaeva-NV\Downloads\IMG-20201225-WA0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8381" y="3870249"/>
            <a:ext cx="2953942" cy="22154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Mamaeva-NV\Downloads\IMG-20201225-WA00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19547" y="3870249"/>
            <a:ext cx="2953944" cy="22154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C:\Users\Mamaeva-NV\Downloads\IMG-20201225-WA0016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5005" y="3870251"/>
            <a:ext cx="2953942" cy="22154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40" y="288930"/>
            <a:ext cx="2161268" cy="30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0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4" descr="https://pbs.twimg.com/media/D53psKwWsAEXoP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Содержимое 2"/>
          <p:cNvSpPr>
            <a:spLocks noGrp="1"/>
          </p:cNvSpPr>
          <p:nvPr>
            <p:ph idx="1"/>
          </p:nvPr>
        </p:nvSpPr>
        <p:spPr>
          <a:xfrm>
            <a:off x="0" y="-171450"/>
            <a:ext cx="9144000" cy="792163"/>
          </a:xfrm>
          <a:solidFill>
            <a:schemeClr val="tx1"/>
          </a:solidFill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000" smtClean="0">
                <a:solidFill>
                  <a:schemeClr val="bg1"/>
                </a:solidFill>
              </a:rPr>
              <a:t>«Готов к труду и обороне»</a:t>
            </a:r>
            <a:endParaRPr lang="ru-RU" sz="4000" b="1" i="1" smtClean="0">
              <a:solidFill>
                <a:schemeClr val="bg1"/>
              </a:solidFill>
            </a:endParaRPr>
          </a:p>
        </p:txBody>
      </p:sp>
      <p:sp>
        <p:nvSpPr>
          <p:cNvPr id="114692" name="Содержимое 2"/>
          <p:cNvSpPr txBox="1">
            <a:spLocks/>
          </p:cNvSpPr>
          <p:nvPr/>
        </p:nvSpPr>
        <p:spPr bwMode="auto">
          <a:xfrm>
            <a:off x="5829300" y="549275"/>
            <a:ext cx="3311525" cy="225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</a:rPr>
              <a:t>17 </a:t>
            </a:r>
            <a:r>
              <a:rPr lang="ru-RU" sz="4000" b="1" dirty="0">
                <a:solidFill>
                  <a:schemeClr val="bg1"/>
                </a:solidFill>
                <a:latin typeface="Calibri" pitchFamily="34" charset="0"/>
              </a:rPr>
              <a:t>- золото;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Calibri" pitchFamily="34" charset="0"/>
              </a:rPr>
              <a:t>6 </a:t>
            </a:r>
            <a:r>
              <a:rPr lang="ru-RU" sz="4000" b="1" i="1" dirty="0">
                <a:solidFill>
                  <a:schemeClr val="bg1"/>
                </a:solidFill>
                <a:latin typeface="Calibri" pitchFamily="34" charset="0"/>
              </a:rPr>
              <a:t>- серебро;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Calibri" pitchFamily="34" charset="0"/>
              </a:rPr>
              <a:t>4</a:t>
            </a:r>
            <a:r>
              <a:rPr lang="ru-RU" sz="40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4000" b="1" i="1" dirty="0">
                <a:solidFill>
                  <a:schemeClr val="bg1"/>
                </a:solidFill>
                <a:latin typeface="Calibri" pitchFamily="34" charset="0"/>
              </a:rPr>
              <a:t>- бронза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Объект 5" descr="https://pandia.ru/text/84/048/images/img36_2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-171400"/>
            <a:ext cx="9161463" cy="6048671"/>
          </a:xfrm>
        </p:spPr>
      </p:pic>
      <p:sp>
        <p:nvSpPr>
          <p:cNvPr id="128002" name="Содержимое 2"/>
          <p:cNvSpPr txBox="1">
            <a:spLocks/>
          </p:cNvSpPr>
          <p:nvPr/>
        </p:nvSpPr>
        <p:spPr bwMode="auto">
          <a:xfrm>
            <a:off x="-17463" y="5877272"/>
            <a:ext cx="9161463" cy="97437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19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dirty="0">
                <a:solidFill>
                  <a:schemeClr val="bg1"/>
                </a:solidFill>
                <a:cs typeface="Calibri" pitchFamily="34" charset="0"/>
              </a:rPr>
              <a:t>Р</a:t>
            </a:r>
            <a:r>
              <a:rPr lang="ru-RU" sz="3000" b="1" dirty="0" smtClean="0">
                <a:solidFill>
                  <a:schemeClr val="bg1"/>
                </a:solidFill>
                <a:cs typeface="Calibri" pitchFamily="34" charset="0"/>
              </a:rPr>
              <a:t>азработан </a:t>
            </a:r>
            <a:r>
              <a:rPr lang="ru-RU" sz="3000" b="1" dirty="0">
                <a:solidFill>
                  <a:schemeClr val="bg1"/>
                </a:solidFill>
                <a:cs typeface="Calibri" pitchFamily="34" charset="0"/>
              </a:rPr>
              <a:t>проект строительства спортивного </a:t>
            </a:r>
            <a:r>
              <a:rPr lang="ru-RU" sz="3000" b="1" dirty="0" smtClean="0">
                <a:solidFill>
                  <a:schemeClr val="bg1"/>
                </a:solidFill>
                <a:cs typeface="Calibri" pitchFamily="34" charset="0"/>
              </a:rPr>
              <a:t>ядра с </a:t>
            </a:r>
            <a:r>
              <a:rPr lang="ru-RU" sz="3000" b="1" dirty="0">
                <a:solidFill>
                  <a:schemeClr val="bg1"/>
                </a:solidFill>
                <a:cs typeface="Calibri" pitchFamily="34" charset="0"/>
              </a:rPr>
              <a:t>искусственным газоном </a:t>
            </a:r>
            <a:endParaRPr lang="ru-RU" sz="3000" b="1" dirty="0" smtClean="0">
              <a:solidFill>
                <a:schemeClr val="bg1"/>
              </a:solidFill>
              <a:cs typeface="Calibri" pitchFamily="34" charset="0"/>
            </a:endParaRPr>
          </a:p>
          <a:p>
            <a:pPr algn="ctr">
              <a:lnSpc>
                <a:spcPts val="19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dirty="0" smtClean="0">
                <a:solidFill>
                  <a:schemeClr val="bg1"/>
                </a:solidFill>
                <a:cs typeface="Calibri" pitchFamily="34" charset="0"/>
              </a:rPr>
              <a:t>и </a:t>
            </a:r>
            <a:r>
              <a:rPr lang="ru-RU" sz="3000" b="1" dirty="0">
                <a:solidFill>
                  <a:schemeClr val="bg1"/>
                </a:solidFill>
                <a:cs typeface="Calibri" pitchFamily="34" charset="0"/>
              </a:rPr>
              <a:t>универсальной спортивной площадкой</a:t>
            </a:r>
            <a:endParaRPr lang="ru-RU" sz="3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88" y="4508500"/>
            <a:ext cx="10287001" cy="18065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388" y="5160963"/>
            <a:ext cx="9793287" cy="78898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>
                <a:ln/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Здравоохранение</a:t>
            </a:r>
            <a:endParaRPr lang="en-US" b="1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870825" cy="998538"/>
          </a:xfrm>
        </p:spPr>
        <p:txBody>
          <a:bodyPr/>
          <a:lstStyle/>
          <a:p>
            <a:pPr eaLnBrk="1" hangingPunct="1"/>
            <a:r>
              <a:rPr lang="ru-RU" sz="4200" b="1" dirty="0" smtClean="0"/>
              <a:t>«Бережливая поликлиника» </a:t>
            </a:r>
            <a:br>
              <a:rPr lang="ru-RU" sz="4200" b="1" dirty="0" smtClean="0"/>
            </a:br>
            <a:r>
              <a:rPr lang="ru-RU" sz="4200" b="1" dirty="0" smtClean="0"/>
              <a:t>на базе Детского отделения</a:t>
            </a:r>
            <a:endParaRPr lang="en-US" sz="4200" b="1" dirty="0" smtClean="0"/>
          </a:p>
        </p:txBody>
      </p:sp>
      <p:pic>
        <p:nvPicPr>
          <p:cNvPr id="18" name="Picture 2" descr="C:\Users\Mamaeva-NV\Desktop\к итогам года 2019\медицина\IMG-20191204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42397"/>
            <a:ext cx="8353176" cy="571560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</a:rPr>
              <a:t>Бережливая </a:t>
            </a:r>
            <a:r>
              <a:rPr lang="ru-RU" sz="6000" dirty="0">
                <a:solidFill>
                  <a:schemeClr val="bg1"/>
                </a:solidFill>
                <a:latin typeface="Monotype Corsiva" pitchFamily="66" charset="0"/>
              </a:rPr>
              <a:t>поликлиника</a:t>
            </a:r>
          </a:p>
        </p:txBody>
      </p:sp>
      <p:pic>
        <p:nvPicPr>
          <p:cNvPr id="133124" name="Picture 2" descr="C:\Users\Mamaeva-NV\Desktop\к итогам года 2019\медицина\дет по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r="217" b="7152"/>
          <a:stretch>
            <a:fillRect/>
          </a:stretch>
        </p:blipFill>
        <p:spPr>
          <a:xfrm>
            <a:off x="0" y="844550"/>
            <a:ext cx="9144000" cy="6013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</a:rPr>
              <a:t>Бережливая </a:t>
            </a:r>
            <a:r>
              <a:rPr lang="ru-RU" sz="6000" dirty="0">
                <a:solidFill>
                  <a:schemeClr val="bg1"/>
                </a:solidFill>
                <a:latin typeface="Monotype Corsiva" pitchFamily="66" charset="0"/>
              </a:rPr>
              <a:t>поликлиника</a:t>
            </a:r>
          </a:p>
        </p:txBody>
      </p:sp>
      <p:pic>
        <p:nvPicPr>
          <p:cNvPr id="136196" name="Picture 2" descr="C:\Users\Mamaeva-NV\Desktop\к итогам года 2019\медицина\дет пол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" b="22127"/>
          <a:stretch>
            <a:fillRect/>
          </a:stretch>
        </p:blipFill>
        <p:spPr>
          <a:xfrm>
            <a:off x="1547813" y="844550"/>
            <a:ext cx="5975350" cy="5948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1"/>
          <a:stretch/>
        </p:blipFill>
        <p:spPr bwMode="auto">
          <a:xfrm>
            <a:off x="4551" y="404664"/>
            <a:ext cx="71309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5" t="22919" r="-1"/>
          <a:stretch/>
        </p:blipFill>
        <p:spPr bwMode="auto">
          <a:xfrm>
            <a:off x="4499992" y="409027"/>
            <a:ext cx="4355976" cy="609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maeva-NV\Downloads\Акция Бессмертный полк Верхотурь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984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25" y="333375"/>
            <a:ext cx="7870825" cy="998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dirty="0"/>
              <a:t>В </a:t>
            </a:r>
            <a:r>
              <a:rPr lang="ru-RU" sz="4400" b="1" dirty="0" smtClean="0"/>
              <a:t>2020 </a:t>
            </a:r>
            <a:r>
              <a:rPr lang="ru-RU" sz="4400" b="1" dirty="0"/>
              <a:t>году в больницу приняты </a:t>
            </a:r>
            <a:r>
              <a:rPr lang="ru-RU" sz="4400" b="1" dirty="0" smtClean="0"/>
              <a:t>новые специалисты:</a:t>
            </a:r>
            <a:endParaRPr lang="en-US" sz="4200" b="1" dirty="0"/>
          </a:p>
        </p:txBody>
      </p:sp>
      <p:grpSp>
        <p:nvGrpSpPr>
          <p:cNvPr id="137219" name="Group 7"/>
          <p:cNvGrpSpPr>
            <a:grpSpLocks/>
          </p:cNvGrpSpPr>
          <p:nvPr/>
        </p:nvGrpSpPr>
        <p:grpSpPr bwMode="auto">
          <a:xfrm>
            <a:off x="1109663" y="1658938"/>
            <a:ext cx="6486525" cy="1101725"/>
            <a:chOff x="1296" y="1964"/>
            <a:chExt cx="3168" cy="613"/>
          </a:xfrm>
        </p:grpSpPr>
        <p:sp>
          <p:nvSpPr>
            <p:cNvPr id="13723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32" name="Rectangle 9"/>
            <p:cNvSpPr>
              <a:spLocks noChangeArrowheads="1"/>
            </p:cNvSpPr>
            <p:nvPr/>
          </p:nvSpPr>
          <p:spPr bwMode="gray">
            <a:xfrm rot="3419336">
              <a:off x="1254" y="2031"/>
              <a:ext cx="613" cy="479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723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4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137220" name="Group 12"/>
          <p:cNvGrpSpPr>
            <a:grpSpLocks/>
          </p:cNvGrpSpPr>
          <p:nvPr/>
        </p:nvGrpSpPr>
        <p:grpSpPr bwMode="auto">
          <a:xfrm>
            <a:off x="1109663" y="3217863"/>
            <a:ext cx="6486525" cy="1185862"/>
            <a:chOff x="1296" y="2543"/>
            <a:chExt cx="3168" cy="747"/>
          </a:xfrm>
        </p:grpSpPr>
        <p:sp>
          <p:nvSpPr>
            <p:cNvPr id="13722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9" name="Rectangle 14"/>
            <p:cNvSpPr>
              <a:spLocks noChangeArrowheads="1"/>
            </p:cNvSpPr>
            <p:nvPr/>
          </p:nvSpPr>
          <p:spPr bwMode="gray">
            <a:xfrm rot="3419336">
              <a:off x="1252" y="2643"/>
              <a:ext cx="747" cy="54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7230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37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137221" name="Group 17"/>
          <p:cNvGrpSpPr>
            <a:grpSpLocks/>
          </p:cNvGrpSpPr>
          <p:nvPr/>
        </p:nvGrpSpPr>
        <p:grpSpPr bwMode="auto">
          <a:xfrm>
            <a:off x="1231900" y="4986338"/>
            <a:ext cx="6364288" cy="1171575"/>
            <a:chOff x="1296" y="3122"/>
            <a:chExt cx="3168" cy="738"/>
          </a:xfrm>
        </p:grpSpPr>
        <p:sp>
          <p:nvSpPr>
            <p:cNvPr id="137225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6" name="Rectangle 19"/>
            <p:cNvSpPr>
              <a:spLocks noChangeArrowheads="1"/>
            </p:cNvSpPr>
            <p:nvPr/>
          </p:nvSpPr>
          <p:spPr bwMode="gray">
            <a:xfrm rot="3419336">
              <a:off x="1275" y="3193"/>
              <a:ext cx="738" cy="596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722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3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137222" name="Прямоугольник 3"/>
          <p:cNvSpPr>
            <a:spLocks noChangeArrowheads="1"/>
          </p:cNvSpPr>
          <p:nvPr/>
        </p:nvSpPr>
        <p:spPr bwMode="auto">
          <a:xfrm>
            <a:off x="2819400" y="1655763"/>
            <a:ext cx="2568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000" b="1"/>
              <a:t>Врач-педиатр</a:t>
            </a:r>
          </a:p>
        </p:txBody>
      </p:sp>
      <p:sp>
        <p:nvSpPr>
          <p:cNvPr id="137223" name="Прямоугольник 4"/>
          <p:cNvSpPr>
            <a:spLocks noChangeArrowheads="1"/>
          </p:cNvSpPr>
          <p:nvPr/>
        </p:nvSpPr>
        <p:spPr bwMode="auto">
          <a:xfrm>
            <a:off x="2855913" y="2938894"/>
            <a:ext cx="61450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/>
              <a:t>2 фельдшера скорой медицинской помощи</a:t>
            </a:r>
            <a:endParaRPr lang="ru-RU" sz="3000" b="1" dirty="0"/>
          </a:p>
        </p:txBody>
      </p:sp>
      <p:sp>
        <p:nvSpPr>
          <p:cNvPr id="137224" name="Прямоугольник 5"/>
          <p:cNvSpPr>
            <a:spLocks noChangeArrowheads="1"/>
          </p:cNvSpPr>
          <p:nvPr/>
        </p:nvSpPr>
        <p:spPr bwMode="auto">
          <a:xfrm>
            <a:off x="2855913" y="4886325"/>
            <a:ext cx="6013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 dirty="0" smtClean="0"/>
              <a:t>медицинская сестра</a:t>
            </a:r>
            <a:endParaRPr lang="ru-RU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4"/>
            <a:ext cx="4644008" cy="68380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"/>
            <a:ext cx="4641952" cy="68263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553" y="5949280"/>
            <a:ext cx="9121391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</a:rPr>
              <a:t>В «красной зоне»</a:t>
            </a:r>
            <a:endParaRPr lang="ru-RU" sz="60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0"/>
            <a:ext cx="4644009" cy="6569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3" y="0"/>
            <a:ext cx="4495077" cy="6569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553" y="5949280"/>
            <a:ext cx="9121391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</a:rPr>
              <a:t>В «красной зоне»</a:t>
            </a:r>
            <a:endParaRPr lang="ru-RU" sz="60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C:\Users\Mamaeva-NV\Desktop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500" dirty="0" smtClean="0">
                <a:solidFill>
                  <a:schemeClr val="bg1"/>
                </a:solidFill>
                <a:latin typeface="Monotype Corsiva" pitchFamily="66" charset="0"/>
              </a:rPr>
              <a:t>Социальная поддержка населения</a:t>
            </a:r>
            <a:endParaRPr lang="ru-RU" sz="55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5589239"/>
            <a:ext cx="9161090" cy="1246943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Выплачено пособий, компенсаций </a:t>
            </a:r>
            <a:r>
              <a:rPr lang="ru-RU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различных </a:t>
            </a:r>
            <a:r>
              <a:rPr lang="ru-RU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выплат 190 </a:t>
            </a:r>
            <a:r>
              <a:rPr lang="ru-RU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35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C:\Users\Mamaeva-NV\Documents\соц. сфера\НАДЯ 1\ИТОГИ\2020 год\к итогам года\Совет да любовь-заставка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74"/>
            <a:ext cx="9187165" cy="68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 descr="C:\Users\Mamaeva-NV\Documents\соц. сфера\НАДЯ 1\ИТОГИ\2020 год\к итогам года\Совет да любовь и Материнская доблесть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8" name="Picture 2" descr="C:\Users\Mamaeva-NV\Documents\соц. сфера\НАДЯ 1\ИТОГИ\2020 год\к итогам года\Любовь и верность - Карецкас 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0540"/>
            <a:ext cx="8280920" cy="68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maeva-NV\Documents\соц. сфера\НАДЯ 1\ИТОГИ\2020 год\к итогам года\Материнская доблесть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80911" cy="68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4388" name="Рисунок 5" descr="C:\Documents and Settings\mamaeva-nv\Рабочий стол\фото\материнская добле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2843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0"/>
            <a:ext cx="3995936" cy="6858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Вручены </a:t>
            </a:r>
            <a:r>
              <a:rPr lang="ru-RU" sz="4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персональные поздравления Президента Российской Федерации </a:t>
            </a:r>
            <a:r>
              <a:rPr lang="ru-RU" sz="44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14 труженикам тыла</a:t>
            </a:r>
            <a:r>
              <a:rPr lang="ru-RU" sz="4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в связи с юбилейными датами </a:t>
            </a:r>
            <a:r>
              <a:rPr lang="ru-RU" sz="440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90, 95 и 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100 лет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Mamaeva-NV\Downloads\IMG-20201221-WA0008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bg1"/>
                </a:solidFill>
              </a:rPr>
              <a:t>23 жителя получили звание «Ветеран труда» и 8 - звание «Ветеран труда Свердловской области»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8483" name="Таблица 3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148484" name="Рисунок 4" descr="C:\Documents and Settings\mamaeva-nv\Рабочий стол\фото\ветеран тру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62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146" name="Picture 2" descr="C:\Users\Mamaeva-NV\Downloads\Акция Бессмертный полк Верхотурь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55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i="1" dirty="0" smtClean="0">
                <a:solidFill>
                  <a:schemeClr val="bg1"/>
                </a:solidFill>
              </a:rPr>
              <a:t>Строительство столовой в Социально-реабилитационном центре для несовершеннолетних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Users\Mamaeva-NV\Downloads\Столовая СРЦН (1)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0"/>
            <a:ext cx="7772400" cy="5897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dirty="0" smtClean="0"/>
              <a:t>     </a:t>
            </a:r>
            <a:r>
              <a:rPr lang="ru-RU" sz="2700" b="1" dirty="0" smtClean="0">
                <a:latin typeface="Times New Roman"/>
              </a:rPr>
              <a:t>В</a:t>
            </a:r>
            <a:r>
              <a:rPr lang="ru-RU" sz="2700" b="1" dirty="0" smtClean="0">
                <a:latin typeface="Times New Roman"/>
                <a:ea typeface="Calibri"/>
              </a:rPr>
              <a:t> </a:t>
            </a:r>
            <a:r>
              <a:rPr lang="ru-RU" sz="2700" b="1" dirty="0">
                <a:latin typeface="Times New Roman"/>
                <a:ea typeface="Calibri"/>
              </a:rPr>
              <a:t>2020 году 10 </a:t>
            </a:r>
            <a:r>
              <a:rPr lang="ru-RU" sz="2700" b="1" dirty="0" smtClean="0">
                <a:latin typeface="Times New Roman"/>
                <a:ea typeface="Calibri"/>
              </a:rPr>
              <a:t>женщин прошли </a:t>
            </a:r>
            <a:r>
              <a:rPr lang="ru-RU" sz="2700" b="1" dirty="0">
                <a:latin typeface="Times New Roman"/>
                <a:ea typeface="Calibri"/>
              </a:rPr>
              <a:t>переобучение и повышение квалификации, в том числе по профессиям: </a:t>
            </a:r>
            <a:endParaRPr lang="ru-RU" sz="2700" b="1" dirty="0" smtClean="0">
              <a:latin typeface="Times New Roman"/>
              <a:ea typeface="Calibri"/>
            </a:endParaRPr>
          </a:p>
          <a:p>
            <a:pPr eaLnBrk="1" hangingPunct="1">
              <a:buFontTx/>
              <a:buNone/>
            </a:pPr>
            <a:r>
              <a:rPr lang="ru-RU" sz="2700" b="1" dirty="0">
                <a:latin typeface="Times New Roman"/>
                <a:ea typeface="Calibri"/>
              </a:rPr>
              <a:t> </a:t>
            </a:r>
            <a:r>
              <a:rPr lang="ru-RU" sz="2700" b="1" dirty="0" smtClean="0">
                <a:latin typeface="Times New Roman"/>
                <a:ea typeface="Calibri"/>
              </a:rPr>
              <a:t>   -бухгалтер;</a:t>
            </a:r>
          </a:p>
          <a:p>
            <a:pPr eaLnBrk="1" hangingPunct="1">
              <a:buFontTx/>
              <a:buNone/>
            </a:pPr>
            <a:r>
              <a:rPr lang="ru-RU" sz="2700" b="1" dirty="0">
                <a:latin typeface="Times New Roman"/>
                <a:ea typeface="Calibri"/>
              </a:rPr>
              <a:t> </a:t>
            </a:r>
            <a:r>
              <a:rPr lang="ru-RU" sz="2700" b="1" dirty="0" smtClean="0">
                <a:latin typeface="Times New Roman"/>
                <a:ea typeface="Calibri"/>
              </a:rPr>
              <a:t>   - </a:t>
            </a:r>
            <a:r>
              <a:rPr lang="ru-RU" sz="2700" b="1" dirty="0">
                <a:latin typeface="Times New Roman"/>
                <a:ea typeface="Calibri"/>
              </a:rPr>
              <a:t>учитель английского </a:t>
            </a:r>
            <a:r>
              <a:rPr lang="ru-RU" sz="2700" b="1" dirty="0" smtClean="0">
                <a:latin typeface="Times New Roman"/>
                <a:ea typeface="Calibri"/>
              </a:rPr>
              <a:t>языка;</a:t>
            </a:r>
          </a:p>
          <a:p>
            <a:pPr eaLnBrk="1" hangingPunct="1">
              <a:buFontTx/>
              <a:buNone/>
            </a:pPr>
            <a:r>
              <a:rPr lang="ru-RU" sz="2700" b="1" dirty="0">
                <a:latin typeface="Times New Roman"/>
                <a:ea typeface="Calibri"/>
              </a:rPr>
              <a:t> </a:t>
            </a:r>
            <a:r>
              <a:rPr lang="ru-RU" sz="2700" b="1" dirty="0" smtClean="0">
                <a:latin typeface="Times New Roman"/>
                <a:ea typeface="Calibri"/>
              </a:rPr>
              <a:t>   - психолог;</a:t>
            </a:r>
          </a:p>
          <a:p>
            <a:pPr eaLnBrk="1" hangingPunct="1">
              <a:buFontTx/>
              <a:buNone/>
            </a:pPr>
            <a:r>
              <a:rPr lang="ru-RU" sz="2700" b="1" dirty="0">
                <a:latin typeface="Times New Roman"/>
                <a:ea typeface="Calibri"/>
              </a:rPr>
              <a:t> </a:t>
            </a:r>
            <a:r>
              <a:rPr lang="ru-RU" sz="2700" b="1" dirty="0" smtClean="0">
                <a:latin typeface="Times New Roman"/>
                <a:ea typeface="Calibri"/>
              </a:rPr>
              <a:t>   - </a:t>
            </a:r>
            <a:r>
              <a:rPr lang="ru-RU" sz="2700" b="1" dirty="0">
                <a:latin typeface="Times New Roman"/>
                <a:ea typeface="Calibri"/>
              </a:rPr>
              <a:t>делопроизводитель и </a:t>
            </a:r>
            <a:r>
              <a:rPr lang="ru-RU" sz="2700" b="1" dirty="0" smtClean="0">
                <a:latin typeface="Times New Roman"/>
                <a:ea typeface="Calibri"/>
              </a:rPr>
              <a:t>менеджер</a:t>
            </a:r>
            <a:endParaRPr lang="ru-RU" sz="2700" b="1" dirty="0" smtClean="0"/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140968"/>
            <a:ext cx="5580856" cy="363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14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3968" y="3090083"/>
            <a:ext cx="4680520" cy="3746614"/>
          </a:xfrm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63688" y="576"/>
            <a:ext cx="6120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/>
                <a:ea typeface="Calibri"/>
              </a:rPr>
              <a:t>8 человек </a:t>
            </a:r>
            <a:r>
              <a:rPr lang="ru-RU" sz="3000" b="1" dirty="0" err="1">
                <a:latin typeface="Times New Roman"/>
                <a:ea typeface="Calibri"/>
              </a:rPr>
              <a:t>предпенсионного</a:t>
            </a:r>
            <a:r>
              <a:rPr lang="ru-RU" sz="3000" b="1" dirty="0">
                <a:latin typeface="Times New Roman"/>
                <a:ea typeface="Calibri"/>
              </a:rPr>
              <a:t> </a:t>
            </a:r>
            <a:r>
              <a:rPr lang="ru-RU" sz="3000" b="1" dirty="0" smtClean="0">
                <a:latin typeface="Times New Roman"/>
                <a:ea typeface="Calibri"/>
              </a:rPr>
              <a:t>возраста прошли </a:t>
            </a:r>
            <a:r>
              <a:rPr lang="ru-RU" sz="3000" b="1" dirty="0">
                <a:latin typeface="Times New Roman"/>
                <a:ea typeface="Calibri"/>
              </a:rPr>
              <a:t>переподготовку и </a:t>
            </a:r>
            <a:r>
              <a:rPr lang="ru-RU" sz="3000" b="1" dirty="0" smtClean="0">
                <a:latin typeface="Times New Roman"/>
                <a:ea typeface="Calibri"/>
              </a:rPr>
              <a:t>обучение, </a:t>
            </a:r>
            <a:r>
              <a:rPr lang="ru-RU" sz="3000" b="1" dirty="0">
                <a:latin typeface="Times New Roman"/>
                <a:ea typeface="Calibri"/>
              </a:rPr>
              <a:t>в том числе по профессиям</a:t>
            </a:r>
            <a:r>
              <a:rPr lang="ru-RU" sz="3000" b="1" dirty="0" smtClean="0">
                <a:latin typeface="Times New Roman"/>
                <a:ea typeface="Calibri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u-RU" sz="3000" b="1" dirty="0" smtClean="0">
                <a:latin typeface="Times New Roman"/>
                <a:ea typeface="Calibri"/>
              </a:rPr>
              <a:t>бухгалтер;</a:t>
            </a:r>
          </a:p>
          <a:p>
            <a:pPr marL="457200" indent="-457200">
              <a:buFontTx/>
              <a:buChar char="-"/>
            </a:pPr>
            <a:r>
              <a:rPr lang="ru-RU" sz="3000" b="1" dirty="0" smtClean="0">
                <a:latin typeface="Times New Roman"/>
                <a:ea typeface="Calibri"/>
              </a:rPr>
              <a:t>воспитатель;</a:t>
            </a:r>
          </a:p>
          <a:p>
            <a:pPr marL="457200" indent="-457200">
              <a:buFontTx/>
              <a:buChar char="-"/>
            </a:pPr>
            <a:r>
              <a:rPr lang="ru-RU" sz="3000" b="1" dirty="0" smtClean="0">
                <a:latin typeface="Times New Roman"/>
                <a:ea typeface="Calibri"/>
              </a:rPr>
              <a:t>охранник;</a:t>
            </a:r>
          </a:p>
          <a:p>
            <a:pPr marL="457200" indent="-457200">
              <a:buFontTx/>
              <a:buChar char="-"/>
            </a:pPr>
            <a:r>
              <a:rPr lang="ru-RU" sz="3000" b="1" dirty="0" smtClean="0">
                <a:latin typeface="Times New Roman"/>
                <a:ea typeface="Calibri"/>
              </a:rPr>
              <a:t>электромонтер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15096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5653" name="Прямоугольник 3"/>
          <p:cNvSpPr>
            <a:spLocks noChangeArrowheads="1"/>
          </p:cNvSpPr>
          <p:nvPr/>
        </p:nvSpPr>
        <p:spPr bwMode="auto">
          <a:xfrm>
            <a:off x="-7774" y="416858"/>
            <a:ext cx="9144000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66"/>
                </a:solidFill>
              </a:rPr>
              <a:t>Газификация</a:t>
            </a:r>
            <a:endParaRPr lang="ru-RU" sz="4000" b="1" i="1" dirty="0">
              <a:solidFill>
                <a:srgbClr val="000066"/>
              </a:solidFill>
            </a:endParaRPr>
          </a:p>
        </p:txBody>
      </p:sp>
      <p:pic>
        <p:nvPicPr>
          <p:cNvPr id="18436" name="Picture 4" descr="C:\Users\Mamaeva-NV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" y="1124744"/>
            <a:ext cx="913146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/>
          <a:stretch/>
        </p:blipFill>
        <p:spPr bwMode="auto">
          <a:xfrm>
            <a:off x="3944679" y="-1"/>
            <a:ext cx="5199321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57" y="-1"/>
            <a:ext cx="4475802" cy="596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5653" name="Прямоугольник 3"/>
          <p:cNvSpPr>
            <a:spLocks noChangeArrowheads="1"/>
          </p:cNvSpPr>
          <p:nvPr/>
        </p:nvSpPr>
        <p:spPr bwMode="auto">
          <a:xfrm>
            <a:off x="0" y="5680075"/>
            <a:ext cx="9144000" cy="116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 dirty="0">
                <a:solidFill>
                  <a:srgbClr val="000066"/>
                </a:solidFill>
              </a:rPr>
              <a:t>Построены газораспределительные сети в </a:t>
            </a:r>
            <a:r>
              <a:rPr lang="ru-RU" sz="3500" dirty="0" smtClean="0">
                <a:solidFill>
                  <a:srgbClr val="000066"/>
                </a:solidFill>
              </a:rPr>
              <a:t>микрорайоне Химзавод </a:t>
            </a:r>
            <a:r>
              <a:rPr lang="ru-RU" sz="3500" dirty="0">
                <a:solidFill>
                  <a:srgbClr val="000066"/>
                </a:solidFill>
              </a:rPr>
              <a:t>протяженностью </a:t>
            </a:r>
            <a:r>
              <a:rPr lang="ru-RU" sz="3500" dirty="0" smtClean="0">
                <a:solidFill>
                  <a:srgbClr val="000066"/>
                </a:solidFill>
              </a:rPr>
              <a:t>6 </a:t>
            </a:r>
            <a:r>
              <a:rPr lang="ru-RU" sz="3500" dirty="0">
                <a:solidFill>
                  <a:srgbClr val="000066"/>
                </a:solidFill>
              </a:rPr>
              <a:t>км</a:t>
            </a:r>
            <a:endParaRPr lang="ru-RU" sz="3500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65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3" name="Прямоугольник 3"/>
          <p:cNvSpPr>
            <a:spLocks noChangeArrowheads="1"/>
          </p:cNvSpPr>
          <p:nvPr/>
        </p:nvSpPr>
        <p:spPr bwMode="auto">
          <a:xfrm>
            <a:off x="1" y="0"/>
            <a:ext cx="6156175" cy="2308324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Разработаны проекты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</a:rPr>
              <a:t>строительства газораспределительных </a:t>
            </a: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сетей: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74421" y="4005064"/>
            <a:ext cx="8352928" cy="1754326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- в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</a:rPr>
              <a:t>микрорайонах Северный и Восточный протяженностью </a:t>
            </a: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4247 метров – 105 потребителей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95536" y="2471645"/>
            <a:ext cx="8352928" cy="1200329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- в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</a:rPr>
              <a:t>п. Привокзальный </a:t>
            </a: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5383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</a:rPr>
              <a:t>метра </a:t>
            </a: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</a:rPr>
              <a:t>– 143 потребителя;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pic>
        <p:nvPicPr>
          <p:cNvPr id="19458" name="Picture 2" descr="C:\Users\Mamaeva-NV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7" y="0"/>
            <a:ext cx="3468793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pic>
        <p:nvPicPr>
          <p:cNvPr id="154627" name="Picture 4" descr="C:\Users\Mamaeva-NV\Desktop\Без назва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6350"/>
            <a:ext cx="91344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5" descr="C:\Users\Mamaeva-NV\Desktop\400339982ca7823972915f2b9af74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1"/>
          <a:stretch>
            <a:fillRect/>
          </a:stretch>
        </p:blipFill>
        <p:spPr bwMode="auto">
          <a:xfrm>
            <a:off x="9525" y="3068638"/>
            <a:ext cx="9161463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-3175" y="4293095"/>
            <a:ext cx="9144000" cy="286232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ea typeface="Times New Roman"/>
              </a:rPr>
              <a:t>П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риобретены 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Times New Roman"/>
              </a:rPr>
              <a:t>в муниципальную собственность 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3 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Times New Roman"/>
              </a:rPr>
              <a:t>жилых помещения и предоставлены по договорам социального найма гражданам, подлежащим переселению из аварийных 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домов</a:t>
            </a:r>
            <a:endParaRPr lang="ru-RU" sz="3500" b="1" i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Mamaeva-NV\Desktop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716"/>
            <a:ext cx="5756514" cy="42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amaeva-NV\Downloads\IMG_20201225_1253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23722"/>
          <a:stretch/>
        </p:blipFill>
        <p:spPr bwMode="auto">
          <a:xfrm rot="5400000">
            <a:off x="1209430" y="-267747"/>
            <a:ext cx="6500128" cy="70356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941683" y="5832622"/>
            <a:ext cx="695144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imes New Roman"/>
                <a:ea typeface="Times New Roman"/>
              </a:rPr>
              <a:t>С</a:t>
            </a:r>
            <a:r>
              <a:rPr lang="ru-RU" sz="30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троительство 3-х этажного </a:t>
            </a:r>
            <a:r>
              <a:rPr lang="ru-RU" sz="3000" b="1" dirty="0">
                <a:solidFill>
                  <a:schemeClr val="bg1"/>
                </a:solidFill>
                <a:latin typeface="Times New Roman"/>
                <a:ea typeface="Times New Roman"/>
              </a:rPr>
              <a:t>жилого дома (57 квартир</a:t>
            </a:r>
            <a:r>
              <a:rPr lang="ru-RU" sz="30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)</a:t>
            </a:r>
            <a:endParaRPr lang="ru-RU" sz="3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51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maeva-NV\Documents\соц. сфера\НАДЯ 1\ИТОГИ\2020 год\к итогам года\ленина, 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3"/>
          <a:stretch/>
        </p:blipFill>
        <p:spPr bwMode="auto">
          <a:xfrm>
            <a:off x="12614" y="0"/>
            <a:ext cx="9144002" cy="62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12614" y="5657671"/>
            <a:ext cx="9144000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ea typeface="Times New Roman"/>
              </a:rPr>
              <a:t>проведены работы по 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ремонту многоквартирного дома </a:t>
            </a:r>
            <a:r>
              <a:rPr lang="ru-RU" sz="3600" dirty="0">
                <a:solidFill>
                  <a:schemeClr val="bg1"/>
                </a:solidFill>
                <a:latin typeface="Times New Roman"/>
                <a:ea typeface="Times New Roman"/>
              </a:rPr>
              <a:t>по улице Ленина, 2</a:t>
            </a:r>
            <a:r>
              <a:rPr lang="ru-RU" sz="3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endParaRPr lang="ru-RU" sz="35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423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werpoint-template-24">
  <a:themeElements>
    <a:clrScheme name="">
      <a:dk1>
        <a:srgbClr val="4D4D4D"/>
      </a:dk1>
      <a:lt1>
        <a:srgbClr val="FFFFFF"/>
      </a:lt1>
      <a:dk2>
        <a:srgbClr val="4D4D4D"/>
      </a:dk2>
      <a:lt2>
        <a:srgbClr val="006ECD"/>
      </a:lt2>
      <a:accent1>
        <a:srgbClr val="009BF9"/>
      </a:accent1>
      <a:accent2>
        <a:srgbClr val="13C3FF"/>
      </a:accent2>
      <a:accent3>
        <a:srgbClr val="FFFFFF"/>
      </a:accent3>
      <a:accent4>
        <a:srgbClr val="404040"/>
      </a:accent4>
      <a:accent5>
        <a:srgbClr val="AACBFB"/>
      </a:accent5>
      <a:accent6>
        <a:srgbClr val="10B0E7"/>
      </a:accent6>
      <a:hlink>
        <a:srgbClr val="44DE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20312</TotalTime>
  <Words>867</Words>
  <Application>Microsoft Office PowerPoint</Application>
  <PresentationFormat>Экран (4:3)</PresentationFormat>
  <Paragraphs>205</Paragraphs>
  <Slides>126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126</vt:i4>
      </vt:variant>
    </vt:vector>
  </HeadingPairs>
  <TitlesOfParts>
    <vt:vector size="132" baseType="lpstr">
      <vt:lpstr>Апекс</vt:lpstr>
      <vt:lpstr>3_Office Theme</vt:lpstr>
      <vt:lpstr>4_Office Theme</vt:lpstr>
      <vt:lpstr>powerpoint-template-24</vt:lpstr>
      <vt:lpstr>1_Апекс</vt:lpstr>
      <vt:lpstr>2_Апекс</vt:lpstr>
      <vt:lpstr>Доклад главы городского округа Верхотурский   об итогах 2020 года</vt:lpstr>
      <vt:lpstr>Объем инвестиций в основной капитал</vt:lpstr>
      <vt:lpstr>Рейтинг инвестиционной привлекательности муниципальных образований Свердловской области</vt:lpstr>
      <vt:lpstr>Презентация PowerPoint</vt:lpstr>
      <vt:lpstr>Оборот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голосовании приняли участие 6 585 человек или 60 % от количества избирателей, 71 % жителей поддержал поправки в Конституцию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Культурная территория</vt:lpstr>
      <vt:lpstr>Культурная территория</vt:lpstr>
      <vt:lpstr>«Я люблю тебя, Россия!»</vt:lpstr>
      <vt:lpstr>«Белый город над синей рекой»</vt:lpstr>
      <vt:lpstr>город Верхотурье включен в Федеральный реестр малых Петровских городов</vt:lpstr>
      <vt:lpstr>«Верхотурье мастеровое»</vt:lpstr>
      <vt:lpstr>«Верхотурье мастеровое»</vt:lpstr>
      <vt:lpstr>«Верхотурье мастеровое»</vt:lpstr>
      <vt:lpstr>В учреждения культуры приобретено  16 компьютеров</vt:lpstr>
      <vt:lpstr>проведен ремонт кровли и фасада здания «Центра культуры»</vt:lpstr>
      <vt:lpstr>Приобретено оборудование для осуществления кинопоказов с подготовленным  тифлокомментированием в кинозал «Маяк»</vt:lpstr>
      <vt:lpstr>Разработан проект на строительство Дерябинского сельского дома культуры</vt:lpstr>
      <vt:lpstr>Презентация PowerPoint</vt:lpstr>
      <vt:lpstr>Презентация PowerPoint</vt:lpstr>
      <vt:lpstr>Лучшим работником учреждений культуры стала  Шувалова Елена Анатольевна,  художественный руководитель Кордюковского сельского Дома культуры</vt:lpstr>
      <vt:lpstr>Лучшим работником учреждений культуры стала  Торопова Ольга Алексеевна  библиотекарь Красногорской сельской библиотеки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«Бережливая поликлиника»  на базе Детского отделения</vt:lpstr>
      <vt:lpstr>Презентация PowerPoint</vt:lpstr>
      <vt:lpstr>Презентация PowerPoint</vt:lpstr>
      <vt:lpstr>Презентация PowerPoint</vt:lpstr>
      <vt:lpstr>В 2020 году в больницу приняты новые специалисты:</vt:lpstr>
      <vt:lpstr>Презентация PowerPoint</vt:lpstr>
      <vt:lpstr>Презентация PowerPoint</vt:lpstr>
      <vt:lpstr>Социальная поддержка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Вручены персональные поздравления Президента Российской Федерации 14 труженикам тыла в связи с юбилейными датами 90, 95 и 100 лет</vt:lpstr>
      <vt:lpstr>23 жителя получили звание «Ветеран труда» и 8 - звание «Ветеран труда Свердловской области»</vt:lpstr>
      <vt:lpstr>Строительство столовой в Социально-реабилитационном центре для несовершеннолетних</vt:lpstr>
      <vt:lpstr>Презентация PowerPoint</vt:lpstr>
      <vt:lpstr>Презентация PowerPoint</vt:lpstr>
      <vt:lpstr>      </vt:lpstr>
      <vt:lpstr>      </vt:lpstr>
      <vt:lpstr>Презентация PowerPoint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Надежда В. Мамаева</cp:lastModifiedBy>
  <cp:revision>1227</cp:revision>
  <dcterms:created xsi:type="dcterms:W3CDTF">2010-10-26T07:26:11Z</dcterms:created>
  <dcterms:modified xsi:type="dcterms:W3CDTF">2020-12-25T10:40:19Z</dcterms:modified>
</cp:coreProperties>
</file>