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933" r:id="rId1"/>
    <p:sldMasterId id="2147487336" r:id="rId2"/>
    <p:sldMasterId id="2147487348" r:id="rId3"/>
    <p:sldMasterId id="2147487360" r:id="rId4"/>
    <p:sldMasterId id="2147487372" r:id="rId5"/>
  </p:sldMasterIdLst>
  <p:notesMasterIdLst>
    <p:notesMasterId r:id="rId140"/>
  </p:notesMasterIdLst>
  <p:sldIdLst>
    <p:sldId id="258" r:id="rId6"/>
    <p:sldId id="642" r:id="rId7"/>
    <p:sldId id="926" r:id="rId8"/>
    <p:sldId id="927" r:id="rId9"/>
    <p:sldId id="929" r:id="rId10"/>
    <p:sldId id="928" r:id="rId11"/>
    <p:sldId id="960" r:id="rId12"/>
    <p:sldId id="1098" r:id="rId13"/>
    <p:sldId id="1039" r:id="rId14"/>
    <p:sldId id="1045" r:id="rId15"/>
    <p:sldId id="1040" r:id="rId16"/>
    <p:sldId id="925" r:id="rId17"/>
    <p:sldId id="995" r:id="rId18"/>
    <p:sldId id="994" r:id="rId19"/>
    <p:sldId id="1094" r:id="rId20"/>
    <p:sldId id="1002" r:id="rId21"/>
    <p:sldId id="1003" r:id="rId22"/>
    <p:sldId id="851" r:id="rId23"/>
    <p:sldId id="996" r:id="rId24"/>
    <p:sldId id="997" r:id="rId25"/>
    <p:sldId id="998" r:id="rId26"/>
    <p:sldId id="1005" r:id="rId27"/>
    <p:sldId id="1006" r:id="rId28"/>
    <p:sldId id="1047" r:id="rId29"/>
    <p:sldId id="1048" r:id="rId30"/>
    <p:sldId id="875" r:id="rId31"/>
    <p:sldId id="1000" r:id="rId32"/>
    <p:sldId id="1001" r:id="rId33"/>
    <p:sldId id="804" r:id="rId34"/>
    <p:sldId id="1010" r:id="rId35"/>
    <p:sldId id="1011" r:id="rId36"/>
    <p:sldId id="1015" r:id="rId37"/>
    <p:sldId id="1016" r:id="rId38"/>
    <p:sldId id="1078" r:id="rId39"/>
    <p:sldId id="1097" r:id="rId40"/>
    <p:sldId id="1096" r:id="rId41"/>
    <p:sldId id="1075" r:id="rId42"/>
    <p:sldId id="1076" r:id="rId43"/>
    <p:sldId id="1014" r:id="rId44"/>
    <p:sldId id="1018" r:id="rId45"/>
    <p:sldId id="755" r:id="rId46"/>
    <p:sldId id="1019" r:id="rId47"/>
    <p:sldId id="1079" r:id="rId48"/>
    <p:sldId id="1080" r:id="rId49"/>
    <p:sldId id="1020" r:id="rId50"/>
    <p:sldId id="1036" r:id="rId51"/>
    <p:sldId id="1081" r:id="rId52"/>
    <p:sldId id="950" r:id="rId53"/>
    <p:sldId id="1087" r:id="rId54"/>
    <p:sldId id="1082" r:id="rId55"/>
    <p:sldId id="1050" r:id="rId56"/>
    <p:sldId id="1083" r:id="rId57"/>
    <p:sldId id="951" r:id="rId58"/>
    <p:sldId id="811" r:id="rId59"/>
    <p:sldId id="1052" r:id="rId60"/>
    <p:sldId id="1053" r:id="rId61"/>
    <p:sldId id="1017" r:id="rId62"/>
    <p:sldId id="813" r:id="rId63"/>
    <p:sldId id="958" r:id="rId64"/>
    <p:sldId id="959" r:id="rId65"/>
    <p:sldId id="1022" r:id="rId66"/>
    <p:sldId id="905" r:id="rId67"/>
    <p:sldId id="1027" r:id="rId68"/>
    <p:sldId id="1025" r:id="rId69"/>
    <p:sldId id="1026" r:id="rId70"/>
    <p:sldId id="1033" r:id="rId71"/>
    <p:sldId id="1028" r:id="rId72"/>
    <p:sldId id="1024" r:id="rId73"/>
    <p:sldId id="1035" r:id="rId74"/>
    <p:sldId id="1034" r:id="rId75"/>
    <p:sldId id="1030" r:id="rId76"/>
    <p:sldId id="1032" r:id="rId77"/>
    <p:sldId id="1029" r:id="rId78"/>
    <p:sldId id="1031" r:id="rId79"/>
    <p:sldId id="1037" r:id="rId80"/>
    <p:sldId id="967" r:id="rId81"/>
    <p:sldId id="968" r:id="rId82"/>
    <p:sldId id="970" r:id="rId83"/>
    <p:sldId id="976" r:id="rId84"/>
    <p:sldId id="971" r:id="rId85"/>
    <p:sldId id="931" r:id="rId86"/>
    <p:sldId id="972" r:id="rId87"/>
    <p:sldId id="974" r:id="rId88"/>
    <p:sldId id="979" r:id="rId89"/>
    <p:sldId id="980" r:id="rId90"/>
    <p:sldId id="981" r:id="rId91"/>
    <p:sldId id="400" r:id="rId92"/>
    <p:sldId id="887" r:id="rId93"/>
    <p:sldId id="885" r:id="rId94"/>
    <p:sldId id="777" r:id="rId95"/>
    <p:sldId id="892" r:id="rId96"/>
    <p:sldId id="961" r:id="rId97"/>
    <p:sldId id="962" r:id="rId98"/>
    <p:sldId id="852" r:id="rId99"/>
    <p:sldId id="747" r:id="rId100"/>
    <p:sldId id="963" r:id="rId101"/>
    <p:sldId id="964" r:id="rId102"/>
    <p:sldId id="965" r:id="rId103"/>
    <p:sldId id="1054" r:id="rId104"/>
    <p:sldId id="1055" r:id="rId105"/>
    <p:sldId id="938" r:id="rId106"/>
    <p:sldId id="1038" r:id="rId107"/>
    <p:sldId id="1056" r:id="rId108"/>
    <p:sldId id="1057" r:id="rId109"/>
    <p:sldId id="1058" r:id="rId110"/>
    <p:sldId id="1089" r:id="rId111"/>
    <p:sldId id="1059" r:id="rId112"/>
    <p:sldId id="1090" r:id="rId113"/>
    <p:sldId id="946" r:id="rId114"/>
    <p:sldId id="1062" r:id="rId115"/>
    <p:sldId id="1061" r:id="rId116"/>
    <p:sldId id="1068" r:id="rId117"/>
    <p:sldId id="1064" r:id="rId118"/>
    <p:sldId id="1067" r:id="rId119"/>
    <p:sldId id="1066" r:id="rId120"/>
    <p:sldId id="1069" r:id="rId121"/>
    <p:sldId id="1072" r:id="rId122"/>
    <p:sldId id="1073" r:id="rId123"/>
    <p:sldId id="792" r:id="rId124"/>
    <p:sldId id="897" r:id="rId125"/>
    <p:sldId id="1070" r:id="rId126"/>
    <p:sldId id="983" r:id="rId127"/>
    <p:sldId id="984" r:id="rId128"/>
    <p:sldId id="985" r:id="rId129"/>
    <p:sldId id="991" r:id="rId130"/>
    <p:sldId id="990" r:id="rId131"/>
    <p:sldId id="1086" r:id="rId132"/>
    <p:sldId id="987" r:id="rId133"/>
    <p:sldId id="814" r:id="rId134"/>
    <p:sldId id="1041" r:id="rId135"/>
    <p:sldId id="1092" r:id="rId136"/>
    <p:sldId id="1093" r:id="rId137"/>
    <p:sldId id="1091" r:id="rId138"/>
    <p:sldId id="1088" r:id="rId1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000066"/>
    <a:srgbClr val="99CCFF"/>
    <a:srgbClr val="FFFF99"/>
    <a:srgbClr val="FFFF00"/>
    <a:srgbClr val="EBD005"/>
    <a:srgbClr val="FF9900"/>
    <a:srgbClr val="DAF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00" autoAdjust="0"/>
    <p:restoredTop sz="94286" autoAdjust="0"/>
  </p:normalViewPr>
  <p:slideViewPr>
    <p:cSldViewPr>
      <p:cViewPr>
        <p:scale>
          <a:sx n="90" d="100"/>
          <a:sy n="90" d="100"/>
        </p:scale>
        <p:origin x="-2580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38" Type="http://schemas.openxmlformats.org/officeDocument/2006/relationships/slide" Target="slides/slide133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slide" Target="slides/slide111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137" Type="http://schemas.openxmlformats.org/officeDocument/2006/relationships/slide" Target="slides/slide13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4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C91D52-64A7-4121-85AB-4B52FEC6577A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36AE31-1F92-4C72-B9DE-C81D62A5AC0E}">
      <dgm:prSet/>
      <dgm:spPr>
        <a:solidFill>
          <a:schemeClr val="accent1">
            <a:lumMod val="75000"/>
            <a:alpha val="50000"/>
          </a:schemeClr>
        </a:solidFill>
      </dgm:spPr>
      <dgm:t>
        <a:bodyPr/>
        <a:lstStyle/>
        <a:p>
          <a:pPr rtl="0"/>
          <a:r>
            <a:rPr lang="ru-RU" b="1" i="1" dirty="0" smtClean="0"/>
            <a:t>В  Привокзальном ИП Бирюковым организовано рыборазведение</a:t>
          </a:r>
          <a:endParaRPr lang="ru-RU" dirty="0"/>
        </a:p>
      </dgm:t>
    </dgm:pt>
    <dgm:pt modelId="{148B6416-265A-4F11-ACDE-ED0A3313DB92}" type="parTrans" cxnId="{BA7ED56F-5D9B-4857-968D-7DF897583D90}">
      <dgm:prSet/>
      <dgm:spPr/>
      <dgm:t>
        <a:bodyPr/>
        <a:lstStyle/>
        <a:p>
          <a:endParaRPr lang="ru-RU"/>
        </a:p>
      </dgm:t>
    </dgm:pt>
    <dgm:pt modelId="{9831432A-1362-4F02-86FA-A80FD74E40EA}" type="sibTrans" cxnId="{BA7ED56F-5D9B-4857-968D-7DF897583D90}">
      <dgm:prSet/>
      <dgm:spPr/>
      <dgm:t>
        <a:bodyPr/>
        <a:lstStyle/>
        <a:p>
          <a:endParaRPr lang="ru-RU"/>
        </a:p>
      </dgm:t>
    </dgm:pt>
    <dgm:pt modelId="{961279BE-D10B-4EA1-8016-23DFB5911A39}" type="pres">
      <dgm:prSet presAssocID="{7FC91D52-64A7-4121-85AB-4B52FEC6577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7130B7-41DB-4663-94F1-8DC65A247875}" type="pres">
      <dgm:prSet presAssocID="{2036AE31-1F92-4C72-B9DE-C81D62A5AC0E}" presName="circ1TxSh" presStyleLbl="vennNode1" presStyleIdx="0" presStyleCnt="1" custScaleX="150026"/>
      <dgm:spPr/>
      <dgm:t>
        <a:bodyPr/>
        <a:lstStyle/>
        <a:p>
          <a:endParaRPr lang="ru-RU"/>
        </a:p>
      </dgm:t>
    </dgm:pt>
  </dgm:ptLst>
  <dgm:cxnLst>
    <dgm:cxn modelId="{01F47F43-A47B-49D0-8C6B-CA8005BC0DE3}" type="presOf" srcId="{2036AE31-1F92-4C72-B9DE-C81D62A5AC0E}" destId="{167130B7-41DB-4663-94F1-8DC65A247875}" srcOrd="0" destOrd="0" presId="urn:microsoft.com/office/officeart/2005/8/layout/venn1"/>
    <dgm:cxn modelId="{BA7ED56F-5D9B-4857-968D-7DF897583D90}" srcId="{7FC91D52-64A7-4121-85AB-4B52FEC6577A}" destId="{2036AE31-1F92-4C72-B9DE-C81D62A5AC0E}" srcOrd="0" destOrd="0" parTransId="{148B6416-265A-4F11-ACDE-ED0A3313DB92}" sibTransId="{9831432A-1362-4F02-86FA-A80FD74E40EA}"/>
    <dgm:cxn modelId="{FABC83B9-FF5B-4DC7-A68A-295C9DA05DB5}" type="presOf" srcId="{7FC91D52-64A7-4121-85AB-4B52FEC6577A}" destId="{961279BE-D10B-4EA1-8016-23DFB5911A39}" srcOrd="0" destOrd="0" presId="urn:microsoft.com/office/officeart/2005/8/layout/venn1"/>
    <dgm:cxn modelId="{5AF493B0-BA4E-4D98-9510-34E67FB207D1}" type="presParOf" srcId="{961279BE-D10B-4EA1-8016-23DFB5911A39}" destId="{167130B7-41DB-4663-94F1-8DC65A24787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130B7-41DB-4663-94F1-8DC65A247875}">
      <dsp:nvSpPr>
        <dsp:cNvPr id="0" name=""/>
        <dsp:cNvSpPr/>
      </dsp:nvSpPr>
      <dsp:spPr>
        <a:xfrm>
          <a:off x="89437" y="0"/>
          <a:ext cx="3673044" cy="2448272"/>
        </a:xfrm>
        <a:prstGeom prst="ellipse">
          <a:avLst/>
        </a:prstGeom>
        <a:solidFill>
          <a:schemeClr val="accent1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/>
            <a:t>В  Привокзальном ИП Бирюковым организовано рыборазведение</a:t>
          </a:r>
          <a:endParaRPr lang="ru-RU" sz="2400" kern="1200" dirty="0"/>
        </a:p>
      </dsp:txBody>
      <dsp:txXfrm>
        <a:off x="627342" y="358541"/>
        <a:ext cx="2597234" cy="17311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9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7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7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19C16A7-0018-4548-B02C-18DCC22116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064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A48CC-DDEF-41EB-B486-F58F8137FE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40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1A27E-3287-4907-AB90-3B0498E66D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318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B855F-4B57-4CA9-A230-834192E6C4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121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CDD15-E22C-4DBE-B107-1E1D163AD1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625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A779E72-D4B6-4EC8-A412-FEA92A48556B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C19F85B-E2E1-45B6-B506-1BF5F07355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24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6436E4C-EAC1-426C-B4C0-47E92FB8750D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9C812E8-D2AF-4088-AD7A-4AF1CE8F2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57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18FED80-65E3-4551-BAF0-B7E33B2FE3C7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068859C-7D68-4166-9C97-6A6C9ACC0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7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2A55BD4-E644-49F4-9AF9-48423A592D5B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6DF68FC-D217-47A9-BC83-2BB80692C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65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01A1534-7D1F-462F-B9B8-126ED1F4547A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C708AAE-D268-4191-B8F5-E73AF636F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28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81149DA-8C96-48F4-900C-D2BA1511A3BF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F6DEEE2-F1E2-4E5E-BAFD-9B2FCCF66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5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427BB9-84CA-494C-AEC1-B828442CAE1C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F8DA28D-3188-41E8-81AD-57F2AE4E83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34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A3451-4425-414A-9CB3-64252666D5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255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8CA086F-68A9-46E2-9163-0945F21B523D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1A9A97A-9206-4285-B49C-7528BB864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43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E2D85F6-58BA-46CC-92B7-D1FC94CE9F93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989A0AE-0DAB-451E-B4A7-574DDE07D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8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B3310F5-4F50-40C9-A83E-6C0B01903A5A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98A336C-6B56-419D-B7D1-BB2F701AB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49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4B827D1-983A-45B8-BA42-9F93CE33B986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56EE239-2262-4455-AE57-B2684CCE0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4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21BB712-CB19-4A89-967C-ADC84C8913F7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8E9DFE8-625A-4EFC-A741-748B391B0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87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593EB0B-DDDA-4D6C-94DA-A5DA90B0392A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1B76F5C-9D1D-4DE1-B7CC-1249E2150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29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51354ED-8C6D-4383-A6F3-B083BFC4AAA6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ADA3E68-F3CB-4083-BE7F-E2B255924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8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C94025F-E72B-4904-B3AF-84E76B06E167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896E8E6-F0FF-4A8E-AF31-BBBF2EAD0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57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58F9400-5101-45D5-B540-E5BCC3F3D7C6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94BD099-EBB0-478B-8C9F-A913CC72C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52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7B86094-EA3F-4DDD-ADDD-19DD22C29003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2D67D19-9737-45E4-B581-A8944C4C0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39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EAB0A-63EA-4966-AA57-5EF69FF2E2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589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84BC377-C338-4426-B5BC-34EA6A642698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46270ED-A4AA-4F22-B1B8-7CA404E22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08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E4FB06A-CF76-41B3-AD6D-AAE8CB99078E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D4533E9-FD32-4F40-AEE1-F2887DA15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5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4AF9504-0D86-4FE3-B041-25F0BAD5AADD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F178966-0F69-4110-8D8B-4636D9F3C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62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6B2D276-EFAE-4215-9C72-7CFC94AA63E0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F4D53BD-4207-4047-A06F-A40D790642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276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26E2996-C941-42C0-AA1E-2FF66C231960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CA1BA55-3CE9-48CB-B254-B4F66E2A8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1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5D450E9-D00E-4973-B76D-84520ED75B1D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C03F759-EEC9-4DC5-9207-560011A55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844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AD8C90D-5E09-4C25-AD5B-75F69DC42256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E73257E-26C4-4E5B-9FD4-E798AF8F3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438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346EF39-1DEB-4E4B-A7EA-43422AF1765A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95E9D2C-13F4-425F-85F6-C1DA5E0D8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352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0549B3D-44C2-4CA5-89BC-D1D4E3B5F20D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2DB091E-DD2E-43C3-ABD3-385590A8B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763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011AD95-D927-493B-BBA7-1C344B24535A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01BF299-469F-4672-B5DE-01A69421D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8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A8EFB-9930-4BD2-A847-749C8BF48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434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5808B57-69F7-45F8-890F-13F4A52769A5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2E245E4-FDBB-4E58-85A9-94ABA419E5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91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2A364EE-B78E-43A4-BEDD-09C2222E4563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FD1D247-9CD3-4E4F-B1C1-745E96F41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59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75FF568-6BD6-41DB-A98A-E651187E8F6D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D49E813-B709-4CDA-B460-AC39A8C40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4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DD01910-8E26-4532-A9DC-EE35119D5D26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0407534-CBCF-47CC-A8C5-1CE95B110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828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6A3A19F-DB9D-459A-BDF5-1C4577D7DC65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EFBF879-34E2-4711-B78A-EE865ADF4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811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9715E2B-33BF-42ED-8808-31CDC72C2E7B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3D89F1B-457A-48AD-89A3-C1EEAB858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6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EE22C64-DF3C-41BF-981F-B1C69D8D4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594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173C4A7-E599-4233-8265-EA7DEAA82C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7871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D9D9C85-314D-4AED-934E-50260C219A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8993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4BEC587-2D15-45C6-859F-9AC4ADEA86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654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BA5FA-C51F-450D-A511-3A45AB1C6D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541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46757D1-A07B-4BA9-98D6-B22121143B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5383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36C44D1-C14A-44B7-A3F5-017D0D6DD6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4469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11D7134-D443-4F15-A7E0-0A2ED1715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489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7ABB13F-B789-4622-859C-FC2E8973C0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3761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C8F6B6B-A941-42FE-9004-086BC055B5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361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3CA6196-642B-4D82-96C8-1BBC8C3B84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7597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95F4318-F31A-4B66-AE8E-F249F90C28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317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F35C9-07E3-4DAA-A1AA-FCA56F1C5E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65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789C9-00E0-4225-89C2-75F208CBE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530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C9A1C-E29D-4D5D-A2BB-3BA38CB16D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74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B5DDC-10D8-4E77-A6B3-12C9D97433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774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9CBB187E-4D82-4560-902E-9BD81353B6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9095" r:id="rId1"/>
    <p:sldLayoutId id="2147489096" r:id="rId2"/>
    <p:sldLayoutId id="2147489106" r:id="rId3"/>
    <p:sldLayoutId id="2147489097" r:id="rId4"/>
    <p:sldLayoutId id="2147489098" r:id="rId5"/>
    <p:sldLayoutId id="2147489099" r:id="rId6"/>
    <p:sldLayoutId id="2147489100" r:id="rId7"/>
    <p:sldLayoutId id="2147489101" r:id="rId8"/>
    <p:sldLayoutId id="2147489102" r:id="rId9"/>
    <p:sldLayoutId id="2147489103" r:id="rId10"/>
    <p:sldLayoutId id="2147489104" r:id="rId11"/>
    <p:sldLayoutId id="21474891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b="78333"/>
          <a:stretch/>
        </p:blipFill>
        <p:spPr>
          <a:xfrm>
            <a:off x="7938" y="0"/>
            <a:ext cx="9144000" cy="1320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46113" y="1287463"/>
            <a:ext cx="7869237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5478B4D-7444-4011-A915-8FAA238836C2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F282C98-15F0-4514-B1F5-20B3CA8C9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5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44463"/>
            <a:ext cx="7869238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07" r:id="rId1"/>
    <p:sldLayoutId id="2147489108" r:id="rId2"/>
    <p:sldLayoutId id="2147489109" r:id="rId3"/>
    <p:sldLayoutId id="2147489110" r:id="rId4"/>
    <p:sldLayoutId id="2147489111" r:id="rId5"/>
    <p:sldLayoutId id="2147489112" r:id="rId6"/>
    <p:sldLayoutId id="2147489113" r:id="rId7"/>
    <p:sldLayoutId id="2147489114" r:id="rId8"/>
    <p:sldLayoutId id="2147489115" r:id="rId9"/>
    <p:sldLayoutId id="2147489116" r:id="rId10"/>
    <p:sldLayoutId id="214748911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b="78333"/>
          <a:stretch/>
        </p:blipFill>
        <p:spPr>
          <a:xfrm>
            <a:off x="7938" y="0"/>
            <a:ext cx="9144000" cy="1320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46113" y="1287463"/>
            <a:ext cx="7869237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FDA9AAC-F121-4B08-80CE-8B780CBA03BE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D1A2494-310A-462B-8C93-CB52C6E76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9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44463"/>
            <a:ext cx="7869238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18" r:id="rId1"/>
    <p:sldLayoutId id="2147489119" r:id="rId2"/>
    <p:sldLayoutId id="2147489120" r:id="rId3"/>
    <p:sldLayoutId id="2147489121" r:id="rId4"/>
    <p:sldLayoutId id="2147489122" r:id="rId5"/>
    <p:sldLayoutId id="2147489123" r:id="rId6"/>
    <p:sldLayoutId id="2147489124" r:id="rId7"/>
    <p:sldLayoutId id="2147489125" r:id="rId8"/>
    <p:sldLayoutId id="2147489126" r:id="rId9"/>
    <p:sldLayoutId id="2147489127" r:id="rId10"/>
    <p:sldLayoutId id="2147489128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10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46113" y="1287463"/>
            <a:ext cx="7869237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72B4228-2985-4D09-A9DC-1C6EDED4FA0B}" type="datetimeFigureOut">
              <a:rPr lang="en-US"/>
              <a:pPr>
                <a:defRPr/>
              </a:pPr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2CA8F3C-137E-43E4-B7D7-64596821A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5" name="Title Placeholder 1"/>
          <p:cNvSpPr>
            <a:spLocks noGrp="1"/>
          </p:cNvSpPr>
          <p:nvPr>
            <p:ph type="title"/>
          </p:nvPr>
        </p:nvSpPr>
        <p:spPr bwMode="auto">
          <a:xfrm>
            <a:off x="646113" y="163513"/>
            <a:ext cx="786923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4106" name="Picture 3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4743450"/>
            <a:ext cx="3179762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 userDrawn="1"/>
        </p:nvSpPr>
        <p:spPr>
          <a:xfrm>
            <a:off x="5964238" y="4743450"/>
            <a:ext cx="3179762" cy="21145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 rot="16200000">
            <a:off x="5964238" y="4743450"/>
            <a:ext cx="2114550" cy="21145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 userDrawn="1"/>
        </p:nvSpPr>
        <p:spPr>
          <a:xfrm rot="10800000">
            <a:off x="5964238" y="2628900"/>
            <a:ext cx="3179762" cy="21145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29" r:id="rId1"/>
    <p:sldLayoutId id="2147489130" r:id="rId2"/>
    <p:sldLayoutId id="2147489131" r:id="rId3"/>
    <p:sldLayoutId id="2147489132" r:id="rId4"/>
    <p:sldLayoutId id="2147489133" r:id="rId5"/>
    <p:sldLayoutId id="2147489134" r:id="rId6"/>
    <p:sldLayoutId id="2147489135" r:id="rId7"/>
    <p:sldLayoutId id="2147489136" r:id="rId8"/>
    <p:sldLayoutId id="2147489137" r:id="rId9"/>
    <p:sldLayoutId id="2147489138" r:id="rId10"/>
    <p:sldLayoutId id="214748913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D0CE53A-FE87-4C97-9FA1-C66E268822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40" r:id="rId1"/>
    <p:sldLayoutId id="2147489141" r:id="rId2"/>
    <p:sldLayoutId id="2147489142" r:id="rId3"/>
    <p:sldLayoutId id="2147489143" r:id="rId4"/>
    <p:sldLayoutId id="2147489144" r:id="rId5"/>
    <p:sldLayoutId id="2147489145" r:id="rId6"/>
    <p:sldLayoutId id="2147489146" r:id="rId7"/>
    <p:sldLayoutId id="2147489147" r:id="rId8"/>
    <p:sldLayoutId id="2147489148" r:id="rId9"/>
    <p:sldLayoutId id="2147489149" r:id="rId10"/>
    <p:sldLayoutId id="21474891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tif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tif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__________Microsoft_Excel1.xls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oleObject" Target="../embeddings/__________Microsoft_Excel2.xls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__________Microsoft_Excel3.xls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png"/><Relationship Id="rId5" Type="http://schemas.openxmlformats.org/officeDocument/2006/relationships/oleObject" Target="../embeddings/__________Microsoft_Excel4.xls"/><Relationship Id="rId4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png"/><Relationship Id="rId5" Type="http://schemas.openxmlformats.org/officeDocument/2006/relationships/oleObject" Target="../embeddings/__________Microsoft_Excel5.xls"/><Relationship Id="rId4" Type="http://schemas.openxmlformats.org/officeDocument/2006/relationships/oleObject" Target="../embeddings/oleObject5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2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C:\Users\Mamaeva-NV\Desktop\виды города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38100"/>
            <a:ext cx="919321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467" y="-315416"/>
            <a:ext cx="9176337" cy="207224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Доклад главы</a:t>
            </a:r>
            <a:br>
              <a:rPr lang="ru-RU" sz="4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4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городского округа Верхотурский  </a:t>
            </a:r>
            <a:br>
              <a:rPr lang="ru-RU" sz="4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4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 итогах 2019 года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684213" y="5013325"/>
            <a:ext cx="77724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4400" b="1">
                <a:solidFill>
                  <a:srgbClr val="0000CC"/>
                </a:solidFill>
                <a:latin typeface="Monotype Corsiva" pitchFamily="66" charset="0"/>
              </a:rPr>
              <a:t>    </a:t>
            </a:r>
            <a:endParaRPr lang="ru-RU" sz="3200" b="1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61443" name="Picture 2" descr="C:\Users\Mamaeva-NV\Desktop\d14b8269096c1d02de812963ca119e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r="4044"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3"/>
          <p:cNvPicPr>
            <a:picLocks noGrp="1" noChangeAspect="1" noChangeArrowheads="1"/>
          </p:cNvPicPr>
          <p:nvPr>
            <p:ph type="tbl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8575"/>
            <a:ext cx="9144000" cy="685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tx1"/>
          </a:solidFill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i="1" dirty="0" smtClean="0">
                <a:solidFill>
                  <a:schemeClr val="bg1"/>
                </a:solidFill>
              </a:rPr>
              <a:t>В рамках нацпроекта «Демография» приобретен автомобиль Газель</a:t>
            </a:r>
            <a:endParaRPr lang="ru-RU"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pic>
        <p:nvPicPr>
          <p:cNvPr id="154627" name="Picture 4" descr="C:\Users\Mamaeva-NV\Desktop\Без назван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6350"/>
            <a:ext cx="9134475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8" name="Picture 5" descr="C:\Users\Mamaeva-NV\Desktop\400339982ca7823972915f2b9af747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41"/>
          <a:stretch>
            <a:fillRect/>
          </a:stretch>
        </p:blipFill>
        <p:spPr bwMode="auto">
          <a:xfrm>
            <a:off x="9525" y="3068638"/>
            <a:ext cx="9161463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6" descr="C:\Users\Mamaeva-NV\Desktop\ANu2j3N0jP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3" r="32994"/>
          <a:stretch>
            <a:fillRect/>
          </a:stretch>
        </p:blipFill>
        <p:spPr bwMode="auto">
          <a:xfrm>
            <a:off x="0" y="-9525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1" name="Picture 7" descr="C:\Users\Mamaeva-NV\Desktop\Kh4C0GIGxy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4" b="6197"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55653" name="Прямоугольник 3"/>
          <p:cNvSpPr>
            <a:spLocks noChangeArrowheads="1"/>
          </p:cNvSpPr>
          <p:nvPr/>
        </p:nvSpPr>
        <p:spPr bwMode="auto">
          <a:xfrm>
            <a:off x="0" y="5680075"/>
            <a:ext cx="9144000" cy="1168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500">
                <a:solidFill>
                  <a:srgbClr val="000066"/>
                </a:solidFill>
              </a:rPr>
              <a:t>Построены газораспределительные сети в заречной части протяженностью 13,5 км</a:t>
            </a:r>
            <a:endParaRPr lang="ru-RU" sz="3500" b="1" i="1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Рисунок 5" descr="D:\Объекты\Верхотурье газ фото\10.09\IMG_20191009_1221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56676" name="Прямоугольник 3"/>
          <p:cNvSpPr>
            <a:spLocks noChangeArrowheads="1"/>
          </p:cNvSpPr>
          <p:nvPr/>
        </p:nvSpPr>
        <p:spPr bwMode="auto">
          <a:xfrm>
            <a:off x="0" y="5680075"/>
            <a:ext cx="9144000" cy="1168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500">
                <a:solidFill>
                  <a:srgbClr val="000066"/>
                </a:solidFill>
              </a:rPr>
              <a:t>Начато строительство газораспределительных сетей на Химзаводе протяженностью 4,7 км</a:t>
            </a:r>
            <a:endParaRPr lang="ru-RU" sz="3500" b="1" i="1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8" b="14709"/>
          <a:stretch>
            <a:fillRect/>
          </a:stretch>
        </p:blipFill>
        <p:spPr bwMode="auto">
          <a:xfrm>
            <a:off x="0" y="-34925"/>
            <a:ext cx="9144000" cy="677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57700" name="Прямоугольник 3"/>
          <p:cNvSpPr>
            <a:spLocks noChangeArrowheads="1"/>
          </p:cNvSpPr>
          <p:nvPr/>
        </p:nvSpPr>
        <p:spPr bwMode="auto">
          <a:xfrm>
            <a:off x="-3175" y="5686425"/>
            <a:ext cx="9144000" cy="11699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500">
                <a:solidFill>
                  <a:srgbClr val="000066"/>
                </a:solidFill>
              </a:rPr>
              <a:t>ремонт сетей водоснабжения </a:t>
            </a:r>
          </a:p>
          <a:p>
            <a:pPr algn="ctr"/>
            <a:r>
              <a:rPr lang="ru-RU" sz="3500">
                <a:solidFill>
                  <a:srgbClr val="000066"/>
                </a:solidFill>
              </a:rPr>
              <a:t>в  селе Кордюково </a:t>
            </a:r>
            <a:endParaRPr lang="ru-RU" sz="3500" b="1" i="1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6" descr="C:\Users\Mamaeva-NV\Desktop\к итогам года 2019\ФОТО ЖКХ\mOsUovm4vI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7"/>
          <a:stretch>
            <a:fillRect/>
          </a:stretch>
        </p:blipFill>
        <p:spPr bwMode="auto">
          <a:xfrm>
            <a:off x="0" y="11113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58724" name="Прямоугольник 3"/>
          <p:cNvSpPr>
            <a:spLocks noChangeArrowheads="1"/>
          </p:cNvSpPr>
          <p:nvPr/>
        </p:nvSpPr>
        <p:spPr bwMode="auto">
          <a:xfrm>
            <a:off x="0" y="5667375"/>
            <a:ext cx="9144000" cy="11699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500">
                <a:solidFill>
                  <a:srgbClr val="000066"/>
                </a:solidFill>
              </a:rPr>
              <a:t>ремонт наружных сетей канализации с установкой очистных сооружений в «Актае»</a:t>
            </a:r>
            <a:endParaRPr lang="ru-RU" sz="3500" b="1" i="1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5" descr="C:\Users\Mamaeva-NV\Desktop\к итогам года 2019\ФОТО ЖКХ\keFE9avYMv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3"/>
          <a:stretch>
            <a:fillRect/>
          </a:stretch>
        </p:blipFill>
        <p:spPr bwMode="auto">
          <a:xfrm>
            <a:off x="0" y="25400"/>
            <a:ext cx="9144000" cy="597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59748" name="Прямоугольник 3"/>
          <p:cNvSpPr>
            <a:spLocks noChangeArrowheads="1"/>
          </p:cNvSpPr>
          <p:nvPr/>
        </p:nvSpPr>
        <p:spPr bwMode="auto">
          <a:xfrm>
            <a:off x="0" y="5667375"/>
            <a:ext cx="9144000" cy="11699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500">
                <a:solidFill>
                  <a:srgbClr val="000066"/>
                </a:solidFill>
              </a:rPr>
              <a:t>ремонт наружных сетей канализации с установкой очистных сооружений в «Актае»</a:t>
            </a:r>
            <a:endParaRPr lang="ru-RU" sz="3500" b="1" i="1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5" descr="C:\Users\Mamaeva-NV\Desktop\к итогам года 2019\ФОТО ЖКХ\MH2NaOrTRk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9118"/>
          <a:stretch>
            <a:fillRect/>
          </a:stretch>
        </p:blipFill>
        <p:spPr bwMode="auto">
          <a:xfrm>
            <a:off x="1042988" y="0"/>
            <a:ext cx="6732587" cy="661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60772" name="Прямоугольник 3"/>
          <p:cNvSpPr>
            <a:spLocks noChangeArrowheads="1"/>
          </p:cNvSpPr>
          <p:nvPr/>
        </p:nvSpPr>
        <p:spPr bwMode="auto">
          <a:xfrm>
            <a:off x="0" y="5842000"/>
            <a:ext cx="9144000" cy="1016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000" b="1">
                <a:solidFill>
                  <a:srgbClr val="000066"/>
                </a:solidFill>
              </a:rPr>
              <a:t>В жилом районе ИК-53 проведен ремонт </a:t>
            </a:r>
          </a:p>
          <a:p>
            <a:pPr algn="ctr"/>
            <a:r>
              <a:rPr lang="ru-RU" sz="3000" b="1">
                <a:solidFill>
                  <a:srgbClr val="000066"/>
                </a:solidFill>
              </a:rPr>
              <a:t>12 км линий электропередач, заменены 300 опор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C:\Users\Mamaeva-NV\Desktop\к итогам года 2019\ФОТО ЖКХ\lL2Tk9Dj1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911542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61796" name="Прямоугольник 3"/>
          <p:cNvSpPr>
            <a:spLocks noChangeArrowheads="1"/>
          </p:cNvSpPr>
          <p:nvPr/>
        </p:nvSpPr>
        <p:spPr bwMode="auto">
          <a:xfrm>
            <a:off x="6350" y="5842000"/>
            <a:ext cx="9144000" cy="1016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000" b="1">
                <a:solidFill>
                  <a:srgbClr val="000066"/>
                </a:solidFill>
              </a:rPr>
              <a:t>установлено две </a:t>
            </a:r>
          </a:p>
          <a:p>
            <a:pPr algn="ctr"/>
            <a:r>
              <a:rPr lang="ru-RU" sz="3000" b="1">
                <a:solidFill>
                  <a:srgbClr val="000066"/>
                </a:solidFill>
              </a:rPr>
              <a:t>трансформаторные подстанции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Прямоугольник 3"/>
          <p:cNvSpPr>
            <a:spLocks noChangeArrowheads="1"/>
          </p:cNvSpPr>
          <p:nvPr/>
        </p:nvSpPr>
        <p:spPr bwMode="auto">
          <a:xfrm>
            <a:off x="4763" y="3644900"/>
            <a:ext cx="46450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000" b="1">
                <a:solidFill>
                  <a:schemeClr val="bg1"/>
                </a:solidFill>
              </a:rPr>
              <a:t>Кап.ремонт домов: </a:t>
            </a:r>
          </a:p>
          <a:p>
            <a:pPr algn="ctr"/>
            <a:r>
              <a:rPr lang="ru-RU" sz="3000" b="1">
                <a:solidFill>
                  <a:schemeClr val="bg1"/>
                </a:solidFill>
              </a:rPr>
              <a:t>г. Верхотурье, Ершова,16, </a:t>
            </a:r>
          </a:p>
          <a:p>
            <a:pPr algn="ctr"/>
            <a:r>
              <a:rPr lang="ru-RU" sz="3000" b="1">
                <a:solidFill>
                  <a:schemeClr val="bg1"/>
                </a:solidFill>
              </a:rPr>
              <a:t>8 Марта,39А, </a:t>
            </a:r>
          </a:p>
          <a:p>
            <a:pPr algn="ctr"/>
            <a:r>
              <a:rPr lang="ru-RU" sz="3000" b="1">
                <a:solidFill>
                  <a:schemeClr val="bg1"/>
                </a:solidFill>
              </a:rPr>
              <a:t>Совхозная,28, </a:t>
            </a:r>
          </a:p>
          <a:p>
            <a:pPr algn="ctr"/>
            <a:r>
              <a:rPr lang="ru-RU" sz="3000" b="1">
                <a:solidFill>
                  <a:schemeClr val="bg1"/>
                </a:solidFill>
              </a:rPr>
              <a:t>Ленина,4 </a:t>
            </a:r>
          </a:p>
          <a:p>
            <a:pPr algn="ctr"/>
            <a:r>
              <a:rPr lang="ru-RU" sz="3000" b="1">
                <a:solidFill>
                  <a:schemeClr val="bg1"/>
                </a:solidFill>
              </a:rPr>
              <a:t>п. Привокзальный, ул. Комсомольская,9 </a:t>
            </a:r>
            <a:r>
              <a:rPr lang="ru-RU" sz="3000" b="1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62819" name="Picture 6" descr="C:\Users\Mamaeva-NV\Desktop\к итогам года 2019\ФОТО ЖКХ\IMG_4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4875213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0" name="Рисунок 7" descr="C:\Users\Mamaeva-NV\Desktop\к итогам года 2019\ФОТО ЖКХ\IMG_42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644900"/>
            <a:ext cx="4500562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1" name="Рисунок 8" descr="C:\Users\Mamaeva-NV\Desktop\к итогам года 2019\ФОТО ЖКХ\IMG_50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275" y="1371600"/>
            <a:ext cx="8229600" cy="18288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>
          <a:xfrm>
            <a:off x="5940153" y="548680"/>
            <a:ext cx="3203848" cy="1628800"/>
          </a:xfrm>
          <a:prstGeom prst="rect">
            <a:avLst/>
          </a:prstGeom>
          <a:solidFill>
            <a:schemeClr val="tx1"/>
          </a:solidFill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3000" dirty="0" smtClean="0">
                <a:solidFill>
                  <a:schemeClr val="bg1"/>
                </a:solidFill>
              </a:rPr>
              <a:t>группа в социальной сети «Одноклассники»</a:t>
            </a:r>
            <a:endParaRPr lang="ru-RU" sz="3000" dirty="0">
              <a:solidFill>
                <a:schemeClr val="bg1"/>
              </a:solidFill>
            </a:endParaRPr>
          </a:p>
        </p:txBody>
      </p:sp>
      <p:pic>
        <p:nvPicPr>
          <p:cNvPr id="62467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5" t="9598" r="30968" b="31941"/>
          <a:stretch>
            <a:fillRect/>
          </a:stretch>
        </p:blipFill>
        <p:spPr bwMode="auto">
          <a:xfrm>
            <a:off x="0" y="0"/>
            <a:ext cx="6048375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4293097"/>
            <a:ext cx="2967238" cy="1944216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3000" dirty="0" smtClean="0">
                <a:solidFill>
                  <a:schemeClr val="bg1"/>
                </a:solidFill>
              </a:rPr>
              <a:t>группа в социальной сети «</a:t>
            </a:r>
            <a:r>
              <a:rPr lang="ru-RU" sz="3000" dirty="0" err="1">
                <a:solidFill>
                  <a:schemeClr val="bg1"/>
                </a:solidFill>
              </a:rPr>
              <a:t>ВКонтакте</a:t>
            </a:r>
            <a:r>
              <a:rPr lang="ru-RU" sz="3000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62469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3" t="11505" r="15572" b="7346"/>
          <a:stretch>
            <a:fillRect/>
          </a:stretch>
        </p:blipFill>
        <p:spPr bwMode="auto">
          <a:xfrm>
            <a:off x="2967038" y="3068638"/>
            <a:ext cx="6161087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C:\Users\Mamaeva-NV\Desktop\к итогам года 2019\oX6nSRbieY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4" t="18893" b="25206"/>
          <a:stretch>
            <a:fillRect/>
          </a:stretch>
        </p:blipFill>
        <p:spPr bwMode="auto">
          <a:xfrm>
            <a:off x="-107950" y="30163"/>
            <a:ext cx="9251950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63844" name="Прямоугольник 3"/>
          <p:cNvSpPr>
            <a:spLocks noChangeArrowheads="1"/>
          </p:cNvSpPr>
          <p:nvPr/>
        </p:nvSpPr>
        <p:spPr bwMode="auto">
          <a:xfrm>
            <a:off x="0" y="30163"/>
            <a:ext cx="9088438" cy="1016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000" b="1">
                <a:solidFill>
                  <a:srgbClr val="000066"/>
                </a:solidFill>
              </a:rPr>
              <a:t>Ремонт автомобильных дорог. </a:t>
            </a:r>
          </a:p>
          <a:p>
            <a:pPr algn="ctr"/>
            <a:r>
              <a:rPr lang="ru-RU" sz="3000" b="1">
                <a:solidFill>
                  <a:srgbClr val="000066"/>
                </a:solidFill>
              </a:rPr>
              <a:t>Г. Верхотурье, ул. 70 лет Октября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C:\Users\Mamaeva-NV\Desktop\к итогам года 2019\Suyo2gCXJ7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64868" name="Прямоугольник 3"/>
          <p:cNvSpPr>
            <a:spLocks noChangeArrowheads="1"/>
          </p:cNvSpPr>
          <p:nvPr/>
        </p:nvSpPr>
        <p:spPr bwMode="auto">
          <a:xfrm>
            <a:off x="0" y="30163"/>
            <a:ext cx="9088438" cy="1016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000" b="1">
                <a:solidFill>
                  <a:srgbClr val="000066"/>
                </a:solidFill>
              </a:rPr>
              <a:t>Ремонт автомобильных дорог. </a:t>
            </a:r>
          </a:p>
          <a:p>
            <a:pPr algn="ctr"/>
            <a:r>
              <a:rPr lang="ru-RU" sz="3000" b="1">
                <a:solidFill>
                  <a:srgbClr val="000066"/>
                </a:solidFill>
              </a:rPr>
              <a:t>Г. Верхотурье, ул. Ленина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C:\Users\Mamaeva-NV\Desktop\V9n34Yoa_L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65892" name="Прямоугольник 3"/>
          <p:cNvSpPr>
            <a:spLocks noChangeArrowheads="1"/>
          </p:cNvSpPr>
          <p:nvPr/>
        </p:nvSpPr>
        <p:spPr bwMode="auto">
          <a:xfrm>
            <a:off x="0" y="30163"/>
            <a:ext cx="9088438" cy="5540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000" b="1">
                <a:solidFill>
                  <a:srgbClr val="000066"/>
                </a:solidFill>
              </a:rPr>
              <a:t>Установлены остановочные комплексы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94"/>
          <a:stretch>
            <a:fillRect/>
          </a:stretch>
        </p:blipFill>
        <p:spPr bwMode="auto">
          <a:xfrm>
            <a:off x="0" y="36513"/>
            <a:ext cx="9088438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66916" name="Прямоугольник 3"/>
          <p:cNvSpPr>
            <a:spLocks noChangeArrowheads="1"/>
          </p:cNvSpPr>
          <p:nvPr/>
        </p:nvSpPr>
        <p:spPr bwMode="auto">
          <a:xfrm>
            <a:off x="0" y="30163"/>
            <a:ext cx="9088438" cy="1016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000" b="1">
                <a:solidFill>
                  <a:srgbClr val="000066"/>
                </a:solidFill>
              </a:rPr>
              <a:t>Ремонт автомобильных дорог. </a:t>
            </a:r>
          </a:p>
          <a:p>
            <a:pPr algn="ctr"/>
            <a:r>
              <a:rPr lang="ru-RU" sz="3000" b="1">
                <a:solidFill>
                  <a:srgbClr val="000066"/>
                </a:solidFill>
              </a:rPr>
              <a:t>П. Привокзальный, ул. Пушкина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67939" name="Прямоугольник 3"/>
          <p:cNvSpPr>
            <a:spLocks noChangeArrowheads="1"/>
          </p:cNvSpPr>
          <p:nvPr/>
        </p:nvSpPr>
        <p:spPr bwMode="auto">
          <a:xfrm>
            <a:off x="3175" y="6275388"/>
            <a:ext cx="9144000" cy="5540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000" b="1" i="1">
                <a:solidFill>
                  <a:schemeClr val="bg1"/>
                </a:solidFill>
              </a:rPr>
              <a:t>Благоустройство Центральной площади</a:t>
            </a:r>
          </a:p>
        </p:txBody>
      </p:sp>
      <p:pic>
        <p:nvPicPr>
          <p:cNvPr id="167940" name="Picture 6" descr="C:\Users\Mamaeva-NV\Desktop\к итогам года 2019\фото площади\image-12-11-19-16-13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r="4439"/>
          <a:stretch>
            <a:fillRect/>
          </a:stretch>
        </p:blipFill>
        <p:spPr bwMode="auto">
          <a:xfrm>
            <a:off x="3175" y="0"/>
            <a:ext cx="9147175" cy="627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68963" name="Прямоугольник 3"/>
          <p:cNvSpPr>
            <a:spLocks noChangeArrowheads="1"/>
          </p:cNvSpPr>
          <p:nvPr/>
        </p:nvSpPr>
        <p:spPr bwMode="auto">
          <a:xfrm>
            <a:off x="3175" y="6303963"/>
            <a:ext cx="9144000" cy="5540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000" b="1" i="1">
                <a:solidFill>
                  <a:schemeClr val="bg1"/>
                </a:solidFill>
              </a:rPr>
              <a:t>Благоустройство Центральной площади</a:t>
            </a:r>
          </a:p>
        </p:txBody>
      </p:sp>
      <p:pic>
        <p:nvPicPr>
          <p:cNvPr id="168964" name="Picture 5" descr="C:\Users\Mamaeva-NV\Desktop\к итогам года 2019\фото площади\image-12-11-19-16-1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r="4004" b="237"/>
          <a:stretch>
            <a:fillRect/>
          </a:stretch>
        </p:blipFill>
        <p:spPr bwMode="auto">
          <a:xfrm>
            <a:off x="0" y="14288"/>
            <a:ext cx="9147175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69987" name="Прямоугольник 3"/>
          <p:cNvSpPr>
            <a:spLocks noChangeArrowheads="1"/>
          </p:cNvSpPr>
          <p:nvPr/>
        </p:nvSpPr>
        <p:spPr bwMode="auto">
          <a:xfrm>
            <a:off x="3175" y="6275388"/>
            <a:ext cx="9144000" cy="5540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000" b="1" i="1">
                <a:solidFill>
                  <a:schemeClr val="bg1"/>
                </a:solidFill>
              </a:rPr>
              <a:t>Благоустройство Центральной площади</a:t>
            </a:r>
          </a:p>
        </p:txBody>
      </p:sp>
      <p:pic>
        <p:nvPicPr>
          <p:cNvPr id="169988" name="Рисунок 4" descr="C:\Users\Mamaeva-NV\Downloads\Площадь_IP камера3_Площадь_20191224162852_569438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t="7121"/>
          <a:stretch>
            <a:fillRect/>
          </a:stretch>
        </p:blipFill>
        <p:spPr bwMode="auto">
          <a:xfrm>
            <a:off x="-25400" y="0"/>
            <a:ext cx="9169400" cy="627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C:\Users\Mamaeva-NV\Desktop\к итогам года 2019\gUQaps99zT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71012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700" b="1" i="1">
                <a:solidFill>
                  <a:schemeClr val="bg1"/>
                </a:solidFill>
              </a:rPr>
              <a:t>Вручение ключей от квартир жителям, </a:t>
            </a:r>
          </a:p>
          <a:p>
            <a:pPr algn="ctr"/>
            <a:r>
              <a:rPr lang="ru-RU" sz="2700" b="1" i="1">
                <a:solidFill>
                  <a:schemeClr val="bg1"/>
                </a:solidFill>
              </a:rPr>
              <a:t>подлежащим переселению из аварийных домов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C:\Users\Mamaeva-NV\Desktop\к итогам года 2019\N_C1Goqda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6350"/>
            <a:ext cx="9123362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72036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700" b="1" i="1">
                <a:solidFill>
                  <a:schemeClr val="bg1"/>
                </a:solidFill>
              </a:rPr>
              <a:t>Вручение ключей от квартир жителям, </a:t>
            </a:r>
          </a:p>
          <a:p>
            <a:pPr algn="ctr"/>
            <a:r>
              <a:rPr lang="ru-RU" sz="2700" b="1" i="1">
                <a:solidFill>
                  <a:schemeClr val="bg1"/>
                </a:solidFill>
              </a:rPr>
              <a:t>подлежащим переселению из аварийных домов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5" descr="C:\Users\Mamaeva-NV\Desktop\к итогам года 2019\IMG-20190319-WA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8"/>
          <a:stretch>
            <a:fillRect/>
          </a:stretch>
        </p:blipFill>
        <p:spPr bwMode="auto">
          <a:xfrm>
            <a:off x="4537075" y="0"/>
            <a:ext cx="4606925" cy="654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9" name="Picture 8" descr="C:\Users\Mamaeva-NV\Desktop\к итогам года 2019\IMG_25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37075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73061" name="Прямоугольник 3"/>
          <p:cNvSpPr>
            <a:spLocks noChangeArrowheads="1"/>
          </p:cNvSpPr>
          <p:nvPr/>
        </p:nvSpPr>
        <p:spPr bwMode="auto">
          <a:xfrm>
            <a:off x="17463" y="6073775"/>
            <a:ext cx="9144000" cy="7842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4500" b="1" i="1">
                <a:solidFill>
                  <a:schemeClr val="bg1"/>
                </a:solidFill>
              </a:rPr>
              <a:t>Введено 1848 кв.м. жилья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63491" name="Picture 4" descr="C:\Users\Mamaeva-NV\Desktop\Без назв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74083" name="Прямоугольник 3"/>
          <p:cNvSpPr>
            <a:spLocks noChangeArrowheads="1"/>
          </p:cNvSpPr>
          <p:nvPr/>
        </p:nvSpPr>
        <p:spPr bwMode="auto">
          <a:xfrm>
            <a:off x="19050" y="5229225"/>
            <a:ext cx="9109075" cy="15700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b="1" i="1">
                <a:solidFill>
                  <a:schemeClr val="bg1"/>
                </a:solidFill>
              </a:rPr>
              <a:t>В рамках нацпроекта «Экология» </a:t>
            </a:r>
          </a:p>
          <a:p>
            <a:pPr algn="ctr"/>
            <a:r>
              <a:rPr lang="ru-RU" sz="3200" b="1" i="1">
                <a:solidFill>
                  <a:schemeClr val="bg1"/>
                </a:solidFill>
              </a:rPr>
              <a:t>приобретено 128 контейнеров </a:t>
            </a:r>
          </a:p>
          <a:p>
            <a:pPr algn="ctr"/>
            <a:r>
              <a:rPr lang="ru-RU" sz="3200" b="1" i="1">
                <a:solidFill>
                  <a:schemeClr val="bg1"/>
                </a:solidFill>
              </a:rPr>
              <a:t>и обустроено 23 площадки накопления ТКО</a:t>
            </a:r>
          </a:p>
        </p:txBody>
      </p:sp>
      <p:pic>
        <p:nvPicPr>
          <p:cNvPr id="174084" name="Picture 5" descr="C:\Users\Mamaeva-NV\Desktop\к итогам года 2019\427262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25400"/>
            <a:ext cx="9309100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C:\Users\Mamaeva-NV\Desktop\dckxXX8NBf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8"/>
          <a:stretch>
            <a:fillRect/>
          </a:stretch>
        </p:blipFill>
        <p:spPr bwMode="auto">
          <a:xfrm>
            <a:off x="0" y="0"/>
            <a:ext cx="91440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75108" name="Прямоугольник 3"/>
          <p:cNvSpPr>
            <a:spLocks noChangeArrowheads="1"/>
          </p:cNvSpPr>
          <p:nvPr/>
        </p:nvSpPr>
        <p:spPr bwMode="auto">
          <a:xfrm>
            <a:off x="19050" y="6261100"/>
            <a:ext cx="9124950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b="1" i="1">
                <a:solidFill>
                  <a:schemeClr val="bg1"/>
                </a:solidFill>
              </a:rPr>
              <a:t>АО «РИЦ» ведется прием граждан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Содержимое 3"/>
          <p:cNvSpPr>
            <a:spLocks noGrp="1"/>
          </p:cNvSpPr>
          <p:nvPr>
            <p:ph idx="1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3000" b="1" smtClean="0"/>
              <a:t>ООО «Нива» завершило строительство второй фермы на 200 голов КРС и доильно-молочного блока в с. Кордюково</a:t>
            </a:r>
          </a:p>
        </p:txBody>
      </p:sp>
      <p:pic>
        <p:nvPicPr>
          <p:cNvPr id="158722" name="Picture 2" descr="C:\Users\Mamaeva-NV\Desktop\в СМИ\в газету\Открытие ферм и доильно-молочного блока в с. Кордюково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" t="6665" r="6186" b="7369"/>
          <a:stretch/>
        </p:blipFill>
        <p:spPr bwMode="auto">
          <a:xfrm>
            <a:off x="1115616" y="1412774"/>
            <a:ext cx="6768752" cy="5362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Содержимое 3"/>
          <p:cNvSpPr>
            <a:spLocks noGrp="1"/>
          </p:cNvSpPr>
          <p:nvPr>
            <p:ph idx="1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3000" b="1" smtClean="0"/>
              <a:t>ООО «Нива» завершило строительство второй фермы на 200 голов КРС и доильно-молочного блока в с. Кордюково</a:t>
            </a:r>
          </a:p>
        </p:txBody>
      </p:sp>
      <p:pic>
        <p:nvPicPr>
          <p:cNvPr id="159746" name="Picture 2" descr="C:\Users\Mamaeva-NV\Desktop\в СМИ\в газету\Открытие ферм и доильно-молочного блока в с. Кордюково 2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t="6939" r="6476" b="8342"/>
          <a:stretch/>
        </p:blipFill>
        <p:spPr bwMode="auto">
          <a:xfrm>
            <a:off x="971600" y="1358109"/>
            <a:ext cx="7128792" cy="5370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Содержимое 3"/>
          <p:cNvSpPr>
            <a:spLocks noGrp="1"/>
          </p:cNvSpPr>
          <p:nvPr>
            <p:ph idx="1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b="1" smtClean="0"/>
              <a:t>ООО «Нива» в 2019 году приобрели трактор, кормоуборочный комбайн и жатку для уборки трав</a:t>
            </a:r>
          </a:p>
        </p:txBody>
      </p:sp>
      <p:pic>
        <p:nvPicPr>
          <p:cNvPr id="178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8850"/>
            <a:ext cx="4433888" cy="591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0" name="Рисунок 5" descr="C:\Users\Mamaeva-NV\AppData\Local\Microsoft\Windows\Temporary Internet Files\Content.Word\Нива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49325"/>
            <a:ext cx="43434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Рисунок 3" descr="C:\Users\Mamaeva-NV\Desktop\v6ACBTg8U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56932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9204" name="Прямоугольник 6"/>
          <p:cNvSpPr>
            <a:spLocks noChangeArrowheads="1"/>
          </p:cNvSpPr>
          <p:nvPr/>
        </p:nvSpPr>
        <p:spPr bwMode="auto">
          <a:xfrm>
            <a:off x="250825" y="11113"/>
            <a:ext cx="8893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000" b="1">
                <a:cs typeface="Calibri" pitchFamily="34" charset="0"/>
              </a:rPr>
              <a:t>в деревне Бурлева открылся цех по производству гранулированного иван-чая</a:t>
            </a:r>
            <a:endParaRPr lang="ru-RU" sz="30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Содержимое 3"/>
          <p:cNvSpPr>
            <a:spLocks noGrp="1"/>
          </p:cNvSpPr>
          <p:nvPr>
            <p:ph idx="1"/>
          </p:nvPr>
        </p:nvSpPr>
        <p:spPr>
          <a:xfrm>
            <a:off x="468313" y="0"/>
            <a:ext cx="8351837" cy="1052513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3000" b="1" smtClean="0"/>
              <a:t>в деревне Бурлева открылся цех по производству гранулированного иван-чая</a:t>
            </a:r>
          </a:p>
        </p:txBody>
      </p:sp>
      <p:pic>
        <p:nvPicPr>
          <p:cNvPr id="180227" name="Рисунок 4" descr="C:\Users\Mamaeva-NV\Desktop\u5sDgdvEuo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27138"/>
            <a:ext cx="7561262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C:\Users\Mamaeva-NV\Desktop\Без назв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0"/>
          <a:stretch>
            <a:fillRect/>
          </a:stretch>
        </p:blipFill>
        <p:spPr bwMode="auto">
          <a:xfrm>
            <a:off x="5219700" y="115888"/>
            <a:ext cx="3440113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Picture 3" descr="C:\Users\Mamaeva-NV\Desktop\Без названия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420938"/>
            <a:ext cx="3440113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4" descr="C:\Users\Mamaeva-NV\Desktop\images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4724400"/>
            <a:ext cx="3440113" cy="2017713"/>
          </a:xfrm>
          <a:noFill/>
        </p:spPr>
      </p:pic>
      <p:sp>
        <p:nvSpPr>
          <p:cNvPr id="2" name="Овал 1"/>
          <p:cNvSpPr/>
          <p:nvPr/>
        </p:nvSpPr>
        <p:spPr>
          <a:xfrm>
            <a:off x="0" y="2581275"/>
            <a:ext cx="5111750" cy="185896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solidFill>
                  <a:schemeClr val="bg1"/>
                </a:solidFill>
              </a:rPr>
              <a:t>ИП Андриенко Павел Сергеевич </a:t>
            </a:r>
          </a:p>
        </p:txBody>
      </p:sp>
      <p:sp>
        <p:nvSpPr>
          <p:cNvPr id="12" name="Овал 11"/>
          <p:cNvSpPr/>
          <p:nvPr/>
        </p:nvSpPr>
        <p:spPr>
          <a:xfrm>
            <a:off x="6350" y="188913"/>
            <a:ext cx="5111750" cy="185896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solidFill>
                  <a:schemeClr val="bg1"/>
                </a:solidFill>
              </a:rPr>
              <a:t>ИП Шишкин Александр Алексеевич </a:t>
            </a:r>
          </a:p>
        </p:txBody>
      </p:sp>
      <p:sp>
        <p:nvSpPr>
          <p:cNvPr id="13" name="Овал 12"/>
          <p:cNvSpPr/>
          <p:nvPr/>
        </p:nvSpPr>
        <p:spPr>
          <a:xfrm>
            <a:off x="6350" y="4797425"/>
            <a:ext cx="5111750" cy="1858963"/>
          </a:xfrm>
          <a:prstGeom prst="ellipse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solidFill>
                  <a:schemeClr val="bg1"/>
                </a:solidFill>
              </a:rPr>
              <a:t>ИП </a:t>
            </a:r>
            <a:r>
              <a:rPr lang="ru-RU" sz="3000" b="1" dirty="0" err="1">
                <a:solidFill>
                  <a:schemeClr val="bg1"/>
                </a:solidFill>
              </a:rPr>
              <a:t>Скачкова</a:t>
            </a:r>
            <a:r>
              <a:rPr lang="ru-RU" sz="3000" b="1" dirty="0">
                <a:solidFill>
                  <a:schemeClr val="bg1"/>
                </a:solidFill>
              </a:rPr>
              <a:t> Ольга Аркадьевна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5292080" y="476672"/>
          <a:ext cx="3851920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2275" name="Рисунок 4" descr="C:\Users\Mamaeva-NV\AppData\Local\Microsoft\Windows\Temporary Internet Files\Content.Word\КФХ Бирюков СС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5111750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83299" name="Прямоугольник 3"/>
          <p:cNvSpPr>
            <a:spLocks noChangeArrowheads="1"/>
          </p:cNvSpPr>
          <p:nvPr/>
        </p:nvSpPr>
        <p:spPr bwMode="auto">
          <a:xfrm>
            <a:off x="3175" y="4268788"/>
            <a:ext cx="9144000" cy="25542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4000" b="1" i="1">
                <a:solidFill>
                  <a:schemeClr val="bg1"/>
                </a:solidFill>
              </a:rPr>
              <a:t>Оказана благотворительная и спонсорская помощь местных и иногородних предпринимателей – </a:t>
            </a:r>
          </a:p>
          <a:p>
            <a:pPr algn="ctr"/>
            <a:r>
              <a:rPr lang="ru-RU" sz="4000" b="1" i="1">
                <a:solidFill>
                  <a:srgbClr val="FF0000"/>
                </a:solidFill>
              </a:rPr>
              <a:t>9 миллионов рублей</a:t>
            </a:r>
          </a:p>
        </p:txBody>
      </p:sp>
      <p:pic>
        <p:nvPicPr>
          <p:cNvPr id="183300" name="Picture 5" descr="C:\Users\Mamaeva-NV\Desktop\Без назв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4872038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64515" name="Рисунок 4" descr="https://sun9-39.userapi.com/c852136/v852136111/1054d9/tXxlVXkT6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C:\Users\Mamaeva-NV\Desktop\к итогам года 2019\LtnCWTOZ_9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9144000" cy="6858000"/>
          </a:xfrm>
          <a:noFill/>
        </p:spPr>
      </p:pic>
      <p:sp>
        <p:nvSpPr>
          <p:cNvPr id="184323" name="Содержимое 2"/>
          <p:cNvSpPr txBox="1">
            <a:spLocks/>
          </p:cNvSpPr>
          <p:nvPr/>
        </p:nvSpPr>
        <p:spPr bwMode="auto">
          <a:xfrm>
            <a:off x="-17463" y="5876925"/>
            <a:ext cx="9161463" cy="974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52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>
                <a:solidFill>
                  <a:schemeClr val="bg1"/>
                </a:solidFill>
                <a:cs typeface="Calibri" pitchFamily="34" charset="0"/>
              </a:rPr>
              <a:t>Приобретение футбольной формы спонсором Бахтияровым И.Д.о</a:t>
            </a:r>
            <a:endParaRPr lang="ru-RU" sz="3000" b="1" i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C:\Users\Mamaeva-NV\Desktop\oQnQSHXK4Y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r="6163" b="-449"/>
          <a:stretch>
            <a:fillRect/>
          </a:stretch>
        </p:blipFill>
        <p:spPr>
          <a:xfrm>
            <a:off x="-23813" y="0"/>
            <a:ext cx="9205913" cy="5949950"/>
          </a:xfrm>
          <a:noFill/>
        </p:spPr>
      </p:pic>
      <p:sp>
        <p:nvSpPr>
          <p:cNvPr id="185347" name="Содержимое 2"/>
          <p:cNvSpPr txBox="1">
            <a:spLocks/>
          </p:cNvSpPr>
          <p:nvPr/>
        </p:nvSpPr>
        <p:spPr bwMode="auto">
          <a:xfrm>
            <a:off x="0" y="5805488"/>
            <a:ext cx="9161463" cy="10525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52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>
                <a:solidFill>
                  <a:schemeClr val="bg1"/>
                </a:solidFill>
                <a:cs typeface="Calibri" pitchFamily="34" charset="0"/>
              </a:rPr>
              <a:t>Приобретена новогодняя ель </a:t>
            </a:r>
          </a:p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>
                <a:solidFill>
                  <a:schemeClr val="bg1"/>
                </a:solidFill>
                <a:cs typeface="Calibri" pitchFamily="34" charset="0"/>
              </a:rPr>
              <a:t>с комплектом освещения</a:t>
            </a:r>
            <a:endParaRPr lang="ru-RU" sz="3000" b="1" i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3" descr="C:\Users\Mamaeva-NV\Desktop\к итогам года 2019\ФОТО ЖКХ\3MqWgrEkGz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b="7217"/>
          <a:stretch>
            <a:fillRect/>
          </a:stretch>
        </p:blipFill>
        <p:spPr bwMode="auto">
          <a:xfrm>
            <a:off x="4579938" y="0"/>
            <a:ext cx="4548187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1" name="Picture 2" descr="C:\Users\Mamaeva-NV\Desktop\к итогам года 2019\ФОТО ЖКХ\0vWU9537VFg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9938" cy="6107113"/>
          </a:xfrm>
          <a:noFill/>
        </p:spPr>
      </p:pic>
      <p:sp>
        <p:nvSpPr>
          <p:cNvPr id="186372" name="Содержимое 2"/>
          <p:cNvSpPr txBox="1">
            <a:spLocks/>
          </p:cNvSpPr>
          <p:nvPr/>
        </p:nvSpPr>
        <p:spPr bwMode="auto">
          <a:xfrm>
            <a:off x="0" y="6021388"/>
            <a:ext cx="9161463" cy="8366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52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>
                <a:solidFill>
                  <a:schemeClr val="bg1"/>
                </a:solidFill>
                <a:cs typeface="Calibri" pitchFamily="34" charset="0"/>
              </a:rPr>
              <a:t>Приобретен трактор «Беларус – 420.М»</a:t>
            </a:r>
            <a:endParaRPr lang="ru-RU" sz="3000" b="1" i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5" descr="C:\Users\Mamaeva-NV\Desktop\к итогам года 2019\IMG-20191218-WA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 t="15198" b="29813"/>
          <a:stretch>
            <a:fillRect/>
          </a:stretch>
        </p:blipFill>
        <p:spPr bwMode="auto">
          <a:xfrm>
            <a:off x="0" y="-6350"/>
            <a:ext cx="9144000" cy="67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908050"/>
            <a:ext cx="8351837" cy="5834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3600" i="1" dirty="0" smtClean="0">
                <a:solidFill>
                  <a:schemeClr val="folHlink"/>
                </a:solidFill>
                <a:latin typeface="Monotype Corsiva" pitchFamily="66" charset="0"/>
              </a:rPr>
              <a:t>     </a:t>
            </a:r>
          </a:p>
        </p:txBody>
      </p:sp>
      <p:sp>
        <p:nvSpPr>
          <p:cNvPr id="187396" name="Прямоугольник 3"/>
          <p:cNvSpPr>
            <a:spLocks noChangeArrowheads="1"/>
          </p:cNvSpPr>
          <p:nvPr/>
        </p:nvSpPr>
        <p:spPr bwMode="auto">
          <a:xfrm>
            <a:off x="3175" y="5851525"/>
            <a:ext cx="9144000" cy="1016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000" b="1" i="1">
                <a:solidFill>
                  <a:schemeClr val="bg1"/>
                </a:solidFill>
              </a:rPr>
              <a:t>Сероводородный источник в селе Кордюково – спонсоры Эдуард Оливо и Роман Яшкин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C:\Users\Mamaeva-NV\Desktop\_kiLydK_rQ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310688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9" name="Rectangle 4"/>
          <p:cNvSpPr>
            <a:spLocks noChangeArrowheads="1"/>
          </p:cNvSpPr>
          <p:nvPr/>
        </p:nvSpPr>
        <p:spPr bwMode="auto">
          <a:xfrm>
            <a:off x="684213" y="5013325"/>
            <a:ext cx="77724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4400" b="1">
                <a:solidFill>
                  <a:srgbClr val="0000CC"/>
                </a:solidFill>
                <a:latin typeface="Monotype Corsiva" pitchFamily="66" charset="0"/>
              </a:rPr>
              <a:t>    </a:t>
            </a:r>
            <a:endParaRPr lang="ru-RU" sz="3200" b="1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270000" y="-22225"/>
            <a:ext cx="71961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6000">
                <a:solidFill>
                  <a:srgbClr val="FF0000"/>
                </a:solidFill>
                <a:latin typeface="Monotype Corsiva" pitchFamily="66" charset="0"/>
              </a:rPr>
              <a:t>Благодарю за внимание!</a:t>
            </a:r>
            <a:endParaRPr lang="ru-RU" sz="600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65539" name="Рисунок 5" descr="C:\Users\Наталья Викторовна\Desktop\Отчеты за 2019 г\Театральный калейдоскоп 2019 г\DSC01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588"/>
            <a:ext cx="9151938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66563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t="6395" r="13828" b="15408"/>
          <a:stretch>
            <a:fillRect/>
          </a:stretch>
        </p:blipFill>
        <p:spPr bwMode="auto">
          <a:xfrm>
            <a:off x="0" y="333375"/>
            <a:ext cx="91471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Рисунок 5" descr="C:\Users\Наталья Викторовна\Desktop\ТИЦ\фестиваль награжде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35785" y="0"/>
            <a:ext cx="9179785" cy="54868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</a:rPr>
              <a:t>Уральский духовный театр «ГРАД»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Рисунок 4" descr="C:\Users\Наталья Викторовна\Desktop\ТИЦ\фест Театр в чемодан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0"/>
            <a:ext cx="9178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35785" y="0"/>
            <a:ext cx="9179785" cy="54868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</a:rPr>
              <a:t>Уральский духовный театр «ГРАД»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Рисунок 4" descr="C:\Users\Наталья Викторовна\Desktop\Отчеты за 2019 г\Туризм 2019 г\Событийные мероприятия 2019 г\Фото открытие Дома промыслов и ремесел Верхотурье\WhatsApp Image 2019-05-29 at 15.57.32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4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6143"/>
            <a:ext cx="9144000" cy="954585"/>
          </a:xfrm>
          <a:solidFill>
            <a:schemeClr val="accent3">
              <a:lumMod val="5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открытие Дома народных художественных промыслов и ремесел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Рисунок 5" descr="C:\Users\Наталья Викторовна\Desktop\Отчеты за 2019 г\для газеты\Экспозиция Мир русской избы\Экспозиция Мир русской изб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11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6143"/>
            <a:ext cx="9144000" cy="954585"/>
          </a:xfrm>
          <a:solidFill>
            <a:schemeClr val="accent3">
              <a:lumMod val="50000"/>
            </a:schemeClr>
          </a:solidFill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Экспозиция «Мир русской избы»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C:\Users\Mamaeva-NV\Desktop\Без назв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175"/>
            <a:ext cx="6015038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42856" y="2457"/>
            <a:ext cx="3101143" cy="2994495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4000" dirty="0" smtClean="0">
                <a:solidFill>
                  <a:schemeClr val="bg1"/>
                </a:solidFill>
              </a:rPr>
              <a:t>Объем инвестиций в основной капитал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5868143" y="4293096"/>
            <a:ext cx="3101143" cy="1713271"/>
          </a:xfrm>
          <a:prstGeom prst="rect">
            <a:avLst/>
          </a:prstGeom>
          <a:solidFill>
            <a:schemeClr val="tx1"/>
          </a:solidFill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4000" dirty="0" smtClean="0">
                <a:solidFill>
                  <a:schemeClr val="bg1"/>
                </a:solidFill>
              </a:rPr>
              <a:t>рост на 16 процентов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 rot="10800000">
            <a:off x="5861050" y="4508500"/>
            <a:ext cx="484188" cy="9779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53254" name="Диаграмма 9"/>
          <p:cNvGraphicFramePr>
            <a:graphicFrameLocks/>
          </p:cNvGraphicFramePr>
          <p:nvPr/>
        </p:nvGraphicFramePr>
        <p:xfrm>
          <a:off x="-50800" y="4025900"/>
          <a:ext cx="5962650" cy="288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5" r:id="rId5" imgW="5962405" imgH="2889754" progId="Excel.Chart.8">
                  <p:embed/>
                </p:oleObj>
              </mc:Choice>
              <mc:Fallback>
                <p:oleObj r:id="rId5" imgW="5962405" imgH="2889754" progId="Excel.Chart.8">
                  <p:embed/>
                  <p:pic>
                    <p:nvPicPr>
                      <p:cNvPr id="0" name="Диаграмма 9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4025900"/>
                        <a:ext cx="5962650" cy="288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Рисунок 4" descr="C:\Users\Наталья Викторовна\Desktop\Отчеты за 2019 г\для газеты\Мастер - класс по изготовлению народной традиционной куклы мастер Тимченко Н.Н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6143"/>
            <a:ext cx="9144000" cy="954585"/>
          </a:xfrm>
          <a:solidFill>
            <a:schemeClr val="accent3">
              <a:lumMod val="5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Мастер – классы в </a:t>
            </a:r>
            <a:r>
              <a:rPr lang="ru-RU" dirty="0" smtClean="0">
                <a:solidFill>
                  <a:schemeClr val="tx1"/>
                </a:solidFill>
              </a:rPr>
              <a:t>Доме </a:t>
            </a:r>
            <a:r>
              <a:rPr lang="ru-RU" dirty="0">
                <a:solidFill>
                  <a:schemeClr val="tx1"/>
                </a:solidFill>
              </a:rPr>
              <a:t>народных художественных промыслов и ремесел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Рисунок 5" descr="C:\Users\Наталья Викторовна\Desktop\Su-3Rotx3h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9680" y="0"/>
            <a:ext cx="9153680" cy="980728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spcAft>
                <a:spcPts val="0"/>
              </a:spcAft>
              <a:defRPr/>
            </a:pPr>
            <a:r>
              <a:rPr lang="ru-RU" sz="35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Народный артист России, </a:t>
            </a:r>
            <a:r>
              <a:rPr lang="ru-RU" sz="3500" dirty="0" smtClean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ru-RU" sz="3500" dirty="0" smtClean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3500" dirty="0" smtClean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пианист-виртуоз Денис </a:t>
            </a:r>
            <a:r>
              <a:rPr lang="ru-RU" sz="3500" dirty="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Мацуев</a:t>
            </a:r>
            <a:endParaRPr lang="ru-RU" sz="3500" dirty="0">
              <a:solidFill>
                <a:schemeClr val="bg1"/>
              </a:solidFill>
              <a:effectLst/>
              <a:ea typeface="Calibri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Рисунок 4" descr="C:\Users\Наталья Викторовна\Desktop\P0PfdHy83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620713"/>
            <a:ext cx="9118600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9680" y="0"/>
            <a:ext cx="9153680" cy="980728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БИТВА ХОРОВ</a:t>
            </a:r>
            <a:endParaRPr lang="ru-RU" sz="3500" dirty="0">
              <a:solidFill>
                <a:schemeClr val="accent1">
                  <a:lumMod val="75000"/>
                </a:schemeClr>
              </a:solidFill>
              <a:effectLst/>
              <a:ea typeface="Calibri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Рисунок 6" descr="C:\Users\Наталья Викторовна\Desktop\Отчеты за 2019 г\день города 2019 г\Фестиваль лоскутного шитья\DSC_04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9680" y="0"/>
            <a:ext cx="9153680" cy="980728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Лоскутные узоры Верхотурья</a:t>
            </a:r>
            <a:endParaRPr lang="ru-RU" sz="3500" dirty="0">
              <a:solidFill>
                <a:schemeClr val="accent1">
                  <a:lumMod val="75000"/>
                </a:schemeClr>
              </a:solidFill>
              <a:effectLst/>
              <a:ea typeface="Calibri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Рисунок 3" descr="https://sun9-67.userapi.com/c848632/v848632591/1b976a/sEGNcLN3TT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9144000" cy="620713"/>
          </a:xfrm>
          <a:solidFill>
            <a:schemeClr val="tx1"/>
          </a:solidFill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b="1" smtClean="0">
                <a:solidFill>
                  <a:schemeClr val="bg1"/>
                </a:solidFill>
              </a:rPr>
              <a:t>Фестиваль «Верхотурские Троицкие гулянья»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620713"/>
            <a:ext cx="9155113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9144000" cy="620713"/>
          </a:xfrm>
          <a:solidFill>
            <a:schemeClr val="tx1"/>
          </a:solidFill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b="1" smtClean="0">
                <a:solidFill>
                  <a:schemeClr val="bg1"/>
                </a:solidFill>
              </a:rPr>
              <a:t>Фестиваль «Симеоновская ярмарка»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ъект 1"/>
          <p:cNvSpPr>
            <a:spLocks noGrp="1"/>
          </p:cNvSpPr>
          <p:nvPr>
            <p:ph idx="1"/>
          </p:nvPr>
        </p:nvSpPr>
        <p:spPr>
          <a:xfrm>
            <a:off x="0" y="28575"/>
            <a:ext cx="9109075" cy="1023938"/>
          </a:xfrm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sz="2200" b="1" smtClean="0"/>
              <a:t>Приобретения на приз конкурса «Лучшее муниципальное учреждение культуры, находящееся на территории сельских поселений Свердловской области»</a:t>
            </a:r>
          </a:p>
        </p:txBody>
      </p:sp>
      <p:pic>
        <p:nvPicPr>
          <p:cNvPr id="109571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8" t="18475" r="13809" b="5144"/>
          <a:stretch>
            <a:fillRect/>
          </a:stretch>
        </p:blipFill>
        <p:spPr bwMode="auto">
          <a:xfrm>
            <a:off x="107950" y="1071563"/>
            <a:ext cx="4176713" cy="314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0" t="10095" r="5380" b="14096"/>
          <a:stretch>
            <a:fillRect/>
          </a:stretch>
        </p:blipFill>
        <p:spPr bwMode="auto">
          <a:xfrm>
            <a:off x="4787900" y="1071563"/>
            <a:ext cx="4211638" cy="2933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Рисунок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5" b="7237"/>
          <a:stretch>
            <a:fillRect/>
          </a:stretch>
        </p:blipFill>
        <p:spPr bwMode="auto">
          <a:xfrm>
            <a:off x="107950" y="4076700"/>
            <a:ext cx="4176713" cy="2592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Рисунок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t="9648" r="10413" b="10088"/>
          <a:stretch>
            <a:fillRect/>
          </a:stretch>
        </p:blipFill>
        <p:spPr bwMode="auto">
          <a:xfrm>
            <a:off x="4787900" y="3789363"/>
            <a:ext cx="4194175" cy="2865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Рисунок 5" descr="C:\Users\Наталья Викторовна\Desktop\Отчеты за 2019 г\день города 2019 г\Музей заповедник\DSC_06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144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9680" y="0"/>
            <a:ext cx="9153680" cy="980728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spcAft>
                <a:spcPts val="0"/>
              </a:spcAft>
              <a:defRPr/>
            </a:pPr>
            <a:r>
              <a:rPr lang="ru-RU" sz="35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выставка «С нами Бог и Андреевский флаг! Подводная лодка «Верхотурье»</a:t>
            </a:r>
            <a:endParaRPr lang="ru-RU" sz="3500" dirty="0">
              <a:solidFill>
                <a:schemeClr val="bg1"/>
              </a:solidFill>
              <a:effectLst/>
              <a:ea typeface="Calibri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Рисунок 4" descr="C:\Users\Наталья Викторовна\Desktop\Отчеты за 2019 г\день города 2019 г\Музей заповедник\DSC_06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9680" y="0"/>
            <a:ext cx="9153680" cy="980728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spcAft>
                <a:spcPts val="0"/>
              </a:spcAft>
              <a:defRPr/>
            </a:pPr>
            <a:r>
              <a:rPr lang="ru-RU" sz="3500" dirty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выставка «С нами Бог и Андреевский флаг! Подводная лодка «Верхотурье»</a:t>
            </a:r>
            <a:endParaRPr lang="ru-RU" sz="3500" dirty="0">
              <a:solidFill>
                <a:schemeClr val="bg1"/>
              </a:solidFill>
              <a:effectLst/>
              <a:ea typeface="Calibri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Рисунок 3" descr="C:\Users\Наталья Викторовна\Desktop\статьи 2019 г\Визит в г. Оса\Фото\DSC_1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Объект 1"/>
          <p:cNvSpPr>
            <a:spLocks noGrp="1"/>
          </p:cNvSpPr>
          <p:nvPr>
            <p:ph idx="1"/>
          </p:nvPr>
        </p:nvSpPr>
        <p:spPr>
          <a:xfrm>
            <a:off x="107950" y="0"/>
            <a:ext cx="8928100" cy="1196975"/>
          </a:xfrm>
          <a:solidFill>
            <a:schemeClr val="tx1"/>
          </a:solidFill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sz="2600" b="1" smtClean="0">
                <a:solidFill>
                  <a:schemeClr val="bg1"/>
                </a:solidFill>
              </a:rPr>
              <a:t>Соглашение о культурном сотрудничестве между Осинским муниципальным районом Пермского края и городом Верхотурье Свердловской области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42856" y="2457"/>
            <a:ext cx="3101143" cy="2994495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4000" dirty="0" smtClean="0">
                <a:solidFill>
                  <a:schemeClr val="bg1"/>
                </a:solidFill>
              </a:rPr>
              <a:t>Оборот розничной торговли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5868143" y="4293096"/>
            <a:ext cx="3101143" cy="1713271"/>
          </a:xfrm>
          <a:prstGeom prst="rect">
            <a:avLst/>
          </a:prstGeom>
          <a:solidFill>
            <a:schemeClr val="tx1"/>
          </a:solidFill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4000" dirty="0" smtClean="0">
                <a:solidFill>
                  <a:schemeClr val="bg1"/>
                </a:solidFill>
              </a:rPr>
              <a:t>рост на 5,2 процентов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>
          <a:xfrm rot="10800000">
            <a:off x="5843588" y="4508500"/>
            <a:ext cx="484187" cy="9779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4277" name="Picture 2" descr="C:\Users\Mamaeva-NV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84888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278" name="Диаграмма 7"/>
          <p:cNvGraphicFramePr>
            <a:graphicFrameLocks/>
          </p:cNvGraphicFramePr>
          <p:nvPr/>
        </p:nvGraphicFramePr>
        <p:xfrm>
          <a:off x="-50800" y="3954463"/>
          <a:ext cx="5969000" cy="295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9" r:id="rId5" imgW="5968501" imgH="2950720" progId="Excel.Chart.8">
                  <p:embed/>
                </p:oleObj>
              </mc:Choice>
              <mc:Fallback>
                <p:oleObj r:id="rId5" imgW="5968501" imgH="2950720" progId="Excel.Chart.8">
                  <p:embed/>
                  <p:pic>
                    <p:nvPicPr>
                      <p:cNvPr id="0" name="Диаграмма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3954463"/>
                        <a:ext cx="5969000" cy="295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Рисунок 4" descr="C:\Users\Наталья Викторовна\Desktop\Отчеты за 2019 г\день города 2019 г\Открытие пушки\DSC_08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97" b="7137"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9144000" cy="908050"/>
          </a:xfrm>
          <a:solidFill>
            <a:schemeClr val="tx1"/>
          </a:solidFill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sz="2600" b="1" smtClean="0">
                <a:solidFill>
                  <a:schemeClr val="bg1"/>
                </a:solidFill>
              </a:rPr>
              <a:t>жители Пермского края передали в дар Верхотурью </a:t>
            </a:r>
          </a:p>
          <a:p>
            <a:pPr marL="136525" indent="0" algn="ctr">
              <a:buFont typeface="Wingdings 2" pitchFamily="18" charset="2"/>
              <a:buNone/>
            </a:pPr>
            <a:r>
              <a:rPr lang="ru-RU" sz="2600" b="1" smtClean="0">
                <a:solidFill>
                  <a:schemeClr val="bg1"/>
                </a:solidFill>
              </a:rPr>
              <a:t>копию 2-фунтовой пушки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Рисунок 3" descr="C:\Users\Наталья Викторовна\Desktop\статьи 2019 г\Статья Форум Большой Урал\DSC_0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795338"/>
            <a:ext cx="9140825" cy="606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9144000" cy="908050"/>
          </a:xfrm>
          <a:solidFill>
            <a:schemeClr val="tx1"/>
          </a:solidFill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b="1" smtClean="0">
                <a:solidFill>
                  <a:schemeClr val="bg1"/>
                </a:solidFill>
              </a:rPr>
              <a:t>Международный туристический форум </a:t>
            </a:r>
          </a:p>
          <a:p>
            <a:pPr marL="136525" indent="0" algn="ctr">
              <a:buFont typeface="Wingdings 2" pitchFamily="18" charset="2"/>
              <a:buNone/>
            </a:pPr>
            <a:r>
              <a:rPr lang="ru-RU" b="1" smtClean="0">
                <a:solidFill>
                  <a:schemeClr val="bg1"/>
                </a:solidFill>
              </a:rPr>
              <a:t>«Большой Урал – 2019»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Рисунок 3" descr="C:\Users\Наталья Викторовна\Desktop\статьи 2019 г\Фото визит вице - консула\94afaf4b9e41b2b932ea194a358466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9144000" cy="908050"/>
          </a:xfrm>
          <a:solidFill>
            <a:schemeClr val="tx1"/>
          </a:solidFill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b="1" smtClean="0">
                <a:solidFill>
                  <a:schemeClr val="bg1"/>
                </a:solidFill>
              </a:rPr>
              <a:t>вице – консул генерального консульства Китайской Народной Республики в г. Екатеринбурге - Ши Тяньцзя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Рисунок 4" descr="C:\Users\Наталья Викторовна\Desktop\html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9144000" cy="1196975"/>
          </a:xfrm>
          <a:solidFill>
            <a:schemeClr val="tx1"/>
          </a:solidFill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sz="2500" b="1" smtClean="0">
                <a:solidFill>
                  <a:schemeClr val="bg1"/>
                </a:solidFill>
              </a:rPr>
              <a:t>Сотрудничество между пекинским журналом «Современная живопись маслом» и Уральским государственным архитектурно-художественным университетом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9144000" cy="549275"/>
          </a:xfrm>
          <a:solidFill>
            <a:schemeClr val="tx1"/>
          </a:solidFill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b="1" smtClean="0">
                <a:solidFill>
                  <a:schemeClr val="bg1"/>
                </a:solidFill>
              </a:rPr>
              <a:t>Общественные организации</a:t>
            </a:r>
          </a:p>
        </p:txBody>
      </p:sp>
      <p:pic>
        <p:nvPicPr>
          <p:cNvPr id="86019" name="Рисунок 4" descr="C:\Users\Mamaeva-NV\Desktop\IMG-20191224-WA0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17058"/>
          <a:stretch>
            <a:fillRect/>
          </a:stretch>
        </p:blipFill>
        <p:spPr bwMode="auto">
          <a:xfrm>
            <a:off x="0" y="476250"/>
            <a:ext cx="9144000" cy="639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Рисунок 3" descr="C:\Users\Mamaeva-NV\Desktop\к итогам года 2019\фото общественные организации\IMG-20191224-WA0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29713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9144000" cy="549275"/>
          </a:xfrm>
          <a:solidFill>
            <a:schemeClr val="tx1"/>
          </a:solidFill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b="1" smtClean="0">
                <a:solidFill>
                  <a:schemeClr val="bg1"/>
                </a:solidFill>
              </a:rPr>
              <a:t>Общественные организации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C:\Users\Mamaeva-NV\Desktop\IMG-20191224-WA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9144000" cy="549275"/>
          </a:xfrm>
          <a:solidFill>
            <a:schemeClr val="tx1"/>
          </a:solidFill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b="1" smtClean="0">
                <a:solidFill>
                  <a:schemeClr val="bg1"/>
                </a:solidFill>
              </a:rPr>
              <a:t>Общественная палата городского округа Верхотурский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9144000" cy="836613"/>
          </a:xfrm>
          <a:solidFill>
            <a:schemeClr val="tx1"/>
          </a:solidFill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sz="2500" b="1" smtClean="0">
                <a:solidFill>
                  <a:schemeClr val="bg1"/>
                </a:solidFill>
              </a:rPr>
              <a:t>Премьерный показ фильма «36 вёрст к Богу»</a:t>
            </a:r>
          </a:p>
        </p:txBody>
      </p:sp>
      <p:pic>
        <p:nvPicPr>
          <p:cNvPr id="89091" name="Рисунок 3" descr="C:\Users\Наталья Викторовна\Desktop\Отчеты за 2019 г\Фильм 36 верст к Богу\IMG_20191218_164829_resized_20191219_082245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66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Рисунок 4" descr="C:\Users\Наталья Викторовна\Desktop\Отчеты за 2019 г\Фильм 36 верст к Богу\IMG-20191218-WA0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49275"/>
            <a:ext cx="913447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9144000" cy="836613"/>
          </a:xfrm>
          <a:solidFill>
            <a:schemeClr val="tx1"/>
          </a:solidFill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sz="2500" b="1" smtClean="0">
                <a:solidFill>
                  <a:schemeClr val="bg1"/>
                </a:solidFill>
              </a:rPr>
              <a:t>Премьерный показ фильма «36 вёрст к Богу»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9144000" cy="908050"/>
          </a:xfrm>
          <a:solidFill>
            <a:schemeClr val="tx1"/>
          </a:solidFill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b="1" smtClean="0">
                <a:solidFill>
                  <a:schemeClr val="bg1"/>
                </a:solidFill>
              </a:rPr>
              <a:t>30-летие возвращения святых мощей праведного Симеона Верхотурского Русской Православной церкви</a:t>
            </a:r>
          </a:p>
        </p:txBody>
      </p:sp>
      <p:pic>
        <p:nvPicPr>
          <p:cNvPr id="91139" name="Рисунок 3" descr="C:\Users\Наталья Викторовна\Desktop\IMG_32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5892799" y="4782300"/>
            <a:ext cx="3251200" cy="1713271"/>
          </a:xfrm>
          <a:prstGeom prst="rect">
            <a:avLst/>
          </a:prstGeom>
          <a:solidFill>
            <a:schemeClr val="tx1"/>
          </a:solidFill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4000" dirty="0" smtClean="0">
                <a:solidFill>
                  <a:schemeClr val="bg1"/>
                </a:solidFill>
              </a:rPr>
              <a:t>рост на 7 процентов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>
          <a:xfrm rot="10800000">
            <a:off x="5892800" y="5114925"/>
            <a:ext cx="484188" cy="9794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55301" name="Picture 4" descr="C:\Users\Mamaeva-NV\Desktop\12665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/>
          <a:stretch>
            <a:fillRect/>
          </a:stretch>
        </p:blipFill>
        <p:spPr bwMode="auto">
          <a:xfrm>
            <a:off x="0" y="0"/>
            <a:ext cx="627062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9" descr="C:\Users\Mamaeva-NV\Desktop\10274564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763"/>
            <a:ext cx="3251200" cy="44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5303" name="Диаграмма 7"/>
          <p:cNvGraphicFramePr>
            <a:graphicFrameLocks/>
          </p:cNvGraphicFramePr>
          <p:nvPr/>
        </p:nvGraphicFramePr>
        <p:xfrm>
          <a:off x="-50800" y="4241800"/>
          <a:ext cx="59944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4" r:id="rId6" imgW="5992887" imgH="2664183" progId="Excel.Chart.8">
                  <p:embed/>
                </p:oleObj>
              </mc:Choice>
              <mc:Fallback>
                <p:oleObj r:id="rId6" imgW="5992887" imgH="2664183" progId="Excel.Chart.8">
                  <p:embed/>
                  <p:pic>
                    <p:nvPicPr>
                      <p:cNvPr id="0" name="Диаграмма 7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4241800"/>
                        <a:ext cx="59944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C:\Users\123\AppData\Local\Temp\Rar$DI01.426\IMG_20190826_130002.jpg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8907" t="20286" r="53123" b="10951"/>
          <a:stretch/>
        </p:blipFill>
        <p:spPr>
          <a:xfrm>
            <a:off x="26768" y="1066"/>
            <a:ext cx="2601015" cy="6856934"/>
          </a:xfrm>
          <a:effectLst>
            <a:softEdge rad="112500"/>
          </a:effectLst>
        </p:spPr>
      </p:pic>
      <p:pic>
        <p:nvPicPr>
          <p:cNvPr id="6" name="Рисунок 5" descr="C:\Users\123\AppData\Local\Temp\Rar$DI24.745\IMG_20190826_130850.jpg"/>
          <p:cNvPicPr/>
          <p:nvPr/>
        </p:nvPicPr>
        <p:blipFill>
          <a:blip r:embed="rId3" cstate="print"/>
          <a:srcRect l="21611" t="15663"/>
          <a:stretch>
            <a:fillRect/>
          </a:stretch>
        </p:blipFill>
        <p:spPr bwMode="auto">
          <a:xfrm>
            <a:off x="2411761" y="0"/>
            <a:ext cx="673224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64" name="Содержимое 2"/>
          <p:cNvSpPr txBox="1">
            <a:spLocks/>
          </p:cNvSpPr>
          <p:nvPr/>
        </p:nvSpPr>
        <p:spPr bwMode="auto">
          <a:xfrm>
            <a:off x="4664075" y="3175"/>
            <a:ext cx="447992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411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4500" b="1" i="1">
                <a:solidFill>
                  <a:srgbClr val="FFFF00"/>
                </a:solidFill>
                <a:latin typeface="Bookman Old Style" pitchFamily="18" charset="0"/>
              </a:rPr>
              <a:t>Образование</a:t>
            </a:r>
            <a:endParaRPr lang="ru-RU" sz="3500" b="1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Содержимое 2"/>
          <p:cNvSpPr txBox="1">
            <a:spLocks/>
          </p:cNvSpPr>
          <p:nvPr/>
        </p:nvSpPr>
        <p:spPr bwMode="auto">
          <a:xfrm>
            <a:off x="25400" y="4941888"/>
            <a:ext cx="89646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411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500" b="1" i="1">
                <a:solidFill>
                  <a:schemeClr val="bg1"/>
                </a:solidFill>
                <a:latin typeface="Calibri" pitchFamily="34" charset="0"/>
              </a:rPr>
              <a:t>На подготовку к новому учебному году освоено 26 млн. рублей, в т.ч. 22 млн. рублей из местного бюджета</a:t>
            </a:r>
            <a:endParaRPr lang="ru-RU" sz="3500" b="1" i="1">
              <a:solidFill>
                <a:schemeClr val="bg1"/>
              </a:solidFill>
              <a:latin typeface="Bookman Old Style" pitchFamily="18" charset="0"/>
            </a:endParaRP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</a:pPr>
            <a:endParaRPr lang="ru-RU" sz="3500" b="1">
              <a:latin typeface="Calibri" pitchFamily="34" charset="0"/>
            </a:endParaRPr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5297" y="45344"/>
            <a:ext cx="7344817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C:\Users\Mamaeva-NV\Desktop\IMG_20191219_1032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1" r="893" b="2298"/>
          <a:stretch>
            <a:fillRect/>
          </a:stretch>
        </p:blipFill>
        <p:spPr>
          <a:xfrm>
            <a:off x="0" y="0"/>
            <a:ext cx="9164638" cy="6524625"/>
          </a:xfrm>
          <a:noFill/>
        </p:spPr>
      </p:pic>
      <p:sp>
        <p:nvSpPr>
          <p:cNvPr id="94211" name="Содержимое 2"/>
          <p:cNvSpPr txBox="1">
            <a:spLocks/>
          </p:cNvSpPr>
          <p:nvPr/>
        </p:nvSpPr>
        <p:spPr bwMode="auto">
          <a:xfrm>
            <a:off x="25400" y="5732463"/>
            <a:ext cx="9118600" cy="11255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411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 i="1">
                <a:solidFill>
                  <a:schemeClr val="bg1"/>
                </a:solidFill>
                <a:latin typeface="Calibri" pitchFamily="34" charset="0"/>
              </a:rPr>
              <a:t>приобретено 48 оконных блоков </a:t>
            </a:r>
          </a:p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 i="1">
                <a:solidFill>
                  <a:schemeClr val="bg1"/>
                </a:solidFill>
                <a:latin typeface="Calibri" pitchFamily="34" charset="0"/>
              </a:rPr>
              <a:t>в детский сад № 17 «Лесная сказка»</a:t>
            </a:r>
            <a:endParaRPr lang="ru-RU" sz="32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224" y="160077"/>
            <a:ext cx="8568952" cy="5962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5235" name="Содержимое 2"/>
          <p:cNvSpPr txBox="1">
            <a:spLocks/>
          </p:cNvSpPr>
          <p:nvPr/>
        </p:nvSpPr>
        <p:spPr bwMode="auto">
          <a:xfrm>
            <a:off x="25400" y="5445125"/>
            <a:ext cx="9118600" cy="1412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925" indent="-179388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000" b="1" i="1">
                <a:solidFill>
                  <a:schemeClr val="bg1"/>
                </a:solidFill>
                <a:latin typeface="Calibri" pitchFamily="34" charset="0"/>
              </a:rPr>
              <a:t>ПАО «Транснефть» спонсировали кабинеты математики, физики, химии в </a:t>
            </a:r>
          </a:p>
          <a:p>
            <a:pPr algn="ctr"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000" b="1" i="1">
                <a:solidFill>
                  <a:schemeClr val="bg1"/>
                </a:solidFill>
                <a:latin typeface="Calibri" pitchFamily="34" charset="0"/>
              </a:rPr>
              <a:t>ГБОУ «Верхотурская гимназия» и ГБОУ СОШ №3</a:t>
            </a:r>
            <a:endParaRPr lang="ru-RU" sz="30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8928100" cy="6265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259" name="Содержимое 2"/>
          <p:cNvSpPr txBox="1">
            <a:spLocks/>
          </p:cNvSpPr>
          <p:nvPr/>
        </p:nvSpPr>
        <p:spPr bwMode="auto">
          <a:xfrm>
            <a:off x="25400" y="5445125"/>
            <a:ext cx="9118600" cy="1412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925" indent="-179388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000" b="1" i="1">
                <a:solidFill>
                  <a:schemeClr val="bg1"/>
                </a:solidFill>
                <a:latin typeface="Calibri" pitchFamily="34" charset="0"/>
              </a:rPr>
              <a:t>ПАО «Транснефть» спонсировали кабинеты математики, физики, химии в </a:t>
            </a:r>
          </a:p>
          <a:p>
            <a:pPr algn="ctr"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000" b="1" i="1">
                <a:solidFill>
                  <a:schemeClr val="bg1"/>
                </a:solidFill>
                <a:latin typeface="Calibri" pitchFamily="34" charset="0"/>
              </a:rPr>
              <a:t>ГБОУ «Верхотурская гимназия» и ГБОУ СОШ №3</a:t>
            </a:r>
            <a:endParaRPr lang="ru-RU" sz="30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 descr="C:\Users\Mamaeva-NV\Desktop\kamera-dlya-shk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209088" cy="575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Содержимое 2"/>
          <p:cNvSpPr txBox="1">
            <a:spLocks/>
          </p:cNvSpPr>
          <p:nvPr/>
        </p:nvSpPr>
        <p:spPr bwMode="auto">
          <a:xfrm>
            <a:off x="25400" y="5373688"/>
            <a:ext cx="9183688" cy="14843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411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 i="1">
                <a:solidFill>
                  <a:schemeClr val="bg1"/>
                </a:solidFill>
                <a:latin typeface="Calibri" pitchFamily="34" charset="0"/>
              </a:rPr>
              <a:t>На антитеррористическую безопасность в образовательных учреждениях освоено 10 миллионов рублей</a:t>
            </a:r>
            <a:endParaRPr lang="ru-RU" sz="32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Объект 6" descr="https://sun9-35.userapi.com/c850528/v850528446/1e48d3/_RCRirFRSB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5" t="7838" r="987" b="11771"/>
          <a:stretch>
            <a:fillRect/>
          </a:stretch>
        </p:blipFill>
        <p:spPr>
          <a:xfrm>
            <a:off x="1331913" y="0"/>
            <a:ext cx="6516687" cy="6775450"/>
          </a:xfrm>
        </p:spPr>
      </p:pic>
      <p:sp>
        <p:nvSpPr>
          <p:cNvPr id="98307" name="Содержимое 2"/>
          <p:cNvSpPr txBox="1">
            <a:spLocks/>
          </p:cNvSpPr>
          <p:nvPr/>
        </p:nvSpPr>
        <p:spPr bwMode="auto">
          <a:xfrm>
            <a:off x="-17463" y="5876925"/>
            <a:ext cx="9161463" cy="974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52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>
                <a:solidFill>
                  <a:schemeClr val="bg1"/>
                </a:solidFill>
                <a:cs typeface="Calibri" pitchFamily="34" charset="0"/>
              </a:rPr>
              <a:t>Приобретение хоккейной формы по проекту «Инициативное бюджетирование»</a:t>
            </a:r>
            <a:endParaRPr lang="ru-RU" sz="3000" b="1" i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Объект 4" descr="C:\Users\123\Desktop\i (1)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9612" r="-1775" b="11629"/>
          <a:stretch>
            <a:fillRect/>
          </a:stretch>
        </p:blipFill>
        <p:spPr>
          <a:xfrm>
            <a:off x="839788" y="0"/>
            <a:ext cx="7489825" cy="3644900"/>
          </a:xfrm>
        </p:spPr>
      </p:pic>
      <p:pic>
        <p:nvPicPr>
          <p:cNvPr id="99331" name="Рисунок 5" descr="C:\Users\123\Desktop\i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4" b="12245"/>
          <a:stretch>
            <a:fillRect/>
          </a:stretch>
        </p:blipFill>
        <p:spPr bwMode="auto">
          <a:xfrm>
            <a:off x="827088" y="3644900"/>
            <a:ext cx="73660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Содержимое 2"/>
          <p:cNvSpPr txBox="1">
            <a:spLocks/>
          </p:cNvSpPr>
          <p:nvPr/>
        </p:nvSpPr>
        <p:spPr bwMode="auto">
          <a:xfrm>
            <a:off x="25400" y="6021388"/>
            <a:ext cx="9118600" cy="8366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411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3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000" b="1" i="1">
                <a:solidFill>
                  <a:schemeClr val="bg1"/>
                </a:solidFill>
                <a:latin typeface="Calibri" pitchFamily="34" charset="0"/>
              </a:rPr>
              <a:t>Оборудование для исправления осанки </a:t>
            </a:r>
          </a:p>
          <a:p>
            <a:pPr algn="ctr">
              <a:lnSpc>
                <a:spcPts val="3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000" b="1" i="1">
                <a:solidFill>
                  <a:schemeClr val="bg1"/>
                </a:solidFill>
                <a:latin typeface="Calibri" pitchFamily="34" charset="0"/>
              </a:rPr>
              <a:t>и плоскостопия у детей</a:t>
            </a:r>
            <a:endParaRPr lang="ru-RU" sz="30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 descr="C:\Users\Mamaeva-NV\Desktop\20190328_0954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Объект 2"/>
          <p:cNvSpPr>
            <a:spLocks noGrp="1"/>
          </p:cNvSpPr>
          <p:nvPr>
            <p:ph idx="1"/>
          </p:nvPr>
        </p:nvSpPr>
        <p:spPr>
          <a:xfrm>
            <a:off x="0" y="7938"/>
            <a:ext cx="9144000" cy="612775"/>
          </a:xfrm>
          <a:solidFill>
            <a:schemeClr val="tx1"/>
          </a:solidFill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sz="3500" b="1" i="1" smtClean="0"/>
              <a:t>	</a:t>
            </a:r>
            <a:r>
              <a:rPr lang="ru-RU" sz="3500" b="1" i="1" smtClean="0">
                <a:solidFill>
                  <a:schemeClr val="bg1"/>
                </a:solidFill>
              </a:rPr>
              <a:t>«Я-исследователь»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Users\Mamaeva-NV\Desktop\20190328_095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Объект 2"/>
          <p:cNvSpPr>
            <a:spLocks noGrp="1"/>
          </p:cNvSpPr>
          <p:nvPr>
            <p:ph idx="1"/>
          </p:nvPr>
        </p:nvSpPr>
        <p:spPr>
          <a:xfrm>
            <a:off x="0" y="7938"/>
            <a:ext cx="9144000" cy="612775"/>
          </a:xfrm>
          <a:solidFill>
            <a:schemeClr val="tx1"/>
          </a:solidFill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sz="3500" b="1" i="1" smtClean="0"/>
              <a:t>	</a:t>
            </a:r>
            <a:r>
              <a:rPr lang="ru-RU" sz="3500" b="1" i="1" smtClean="0">
                <a:solidFill>
                  <a:schemeClr val="bg1"/>
                </a:solidFill>
              </a:rPr>
              <a:t>«Я-исследователь»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42856" y="2457"/>
            <a:ext cx="3101143" cy="3930599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4000" dirty="0" smtClean="0">
                <a:solidFill>
                  <a:schemeClr val="bg1"/>
                </a:solidFill>
              </a:rPr>
              <a:t>Оборот организаций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5724129" y="4293096"/>
            <a:ext cx="3245158" cy="1713271"/>
          </a:xfrm>
          <a:prstGeom prst="rect">
            <a:avLst/>
          </a:prstGeom>
          <a:solidFill>
            <a:schemeClr val="tx1"/>
          </a:solidFill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4000" dirty="0" smtClean="0">
                <a:solidFill>
                  <a:schemeClr val="bg1"/>
                </a:solidFill>
              </a:rPr>
              <a:t>рост на 4,6 процентов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>
          <a:xfrm rot="10800000">
            <a:off x="5724525" y="4676775"/>
            <a:ext cx="484188" cy="9779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6325" name="Picture 2" descr="C:\Users\Mamaeva-NV\Desktop\images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6091238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6326" name="Диаграмма 6"/>
          <p:cNvGraphicFramePr>
            <a:graphicFrameLocks/>
          </p:cNvGraphicFramePr>
          <p:nvPr/>
        </p:nvGraphicFramePr>
        <p:xfrm>
          <a:off x="-79375" y="3883025"/>
          <a:ext cx="5854700" cy="302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7" r:id="rId5" imgW="5852667" imgH="3023878" progId="Excel.Chart.8">
                  <p:embed/>
                </p:oleObj>
              </mc:Choice>
              <mc:Fallback>
                <p:oleObj r:id="rId5" imgW="5852667" imgH="3023878" progId="Excel.Chart.8">
                  <p:embed/>
                  <p:pic>
                    <p:nvPicPr>
                      <p:cNvPr id="0" name="Диаграмма 6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9375" y="3883025"/>
                        <a:ext cx="5854700" cy="302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Users\Mamaeva-NV\Downloads\attachm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9808"/>
          <a:stretch>
            <a:fillRect/>
          </a:stretch>
        </p:blipFill>
        <p:spPr bwMode="auto">
          <a:xfrm>
            <a:off x="0" y="7938"/>
            <a:ext cx="6480175" cy="687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6" name="Объект 2"/>
          <p:cNvSpPr>
            <a:spLocks noGrp="1"/>
          </p:cNvSpPr>
          <p:nvPr>
            <p:ph idx="1"/>
          </p:nvPr>
        </p:nvSpPr>
        <p:spPr>
          <a:xfrm>
            <a:off x="5651500" y="0"/>
            <a:ext cx="3492500" cy="6858000"/>
          </a:xfrm>
          <a:solidFill>
            <a:schemeClr val="tx1">
              <a:lumMod val="65000"/>
            </a:schemeClr>
          </a:solidFill>
        </p:spPr>
        <p:txBody>
          <a:bodyPr/>
          <a:lstStyle/>
          <a:p>
            <a:pPr marL="136525" indent="0" algn="ctr">
              <a:buFont typeface="Wingdings 2" pitchFamily="18" charset="2"/>
              <a:buNone/>
              <a:defRPr/>
            </a:pPr>
            <a:r>
              <a:rPr lang="ru-RU" sz="3600" b="1" i="1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Матвей Шумков -</a:t>
            </a:r>
            <a:r>
              <a:rPr lang="ru-RU" sz="3500" b="1" i="1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дипломант первой степени в финальном этапе конкурса «Я – исследователь» в г. Сочи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Users\Mamaeva-NV\Desktop\DSC00117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Объект 2"/>
          <p:cNvSpPr>
            <a:spLocks noGrp="1"/>
          </p:cNvSpPr>
          <p:nvPr>
            <p:ph idx="1"/>
          </p:nvPr>
        </p:nvSpPr>
        <p:spPr>
          <a:xfrm>
            <a:off x="0" y="-100013"/>
            <a:ext cx="9144000" cy="1054101"/>
          </a:xfrm>
          <a:solidFill>
            <a:schemeClr val="tx1"/>
          </a:solidFill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sz="3200" b="1" i="1" smtClean="0">
                <a:solidFill>
                  <a:srgbClr val="000066"/>
                </a:solidFill>
              </a:rPr>
              <a:t>Мастер-классы на форуме </a:t>
            </a:r>
          </a:p>
          <a:p>
            <a:pPr marL="136525" indent="0" algn="ctr">
              <a:buFont typeface="Wingdings 2" pitchFamily="18" charset="2"/>
              <a:buNone/>
            </a:pPr>
            <a:r>
              <a:rPr lang="ru-RU" sz="3200" b="1" i="1" smtClean="0">
                <a:solidFill>
                  <a:srgbClr val="000066"/>
                </a:solidFill>
              </a:rPr>
              <a:t>«Творчество, которое объединяет»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C:\Users\Mamaeva-NV\Desktop\Без назв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620713"/>
            <a:ext cx="9178925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1054100"/>
          </a:xfrm>
          <a:solidFill>
            <a:schemeClr val="tx1"/>
          </a:solidFill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sz="3200" b="1" i="1" smtClean="0">
                <a:solidFill>
                  <a:srgbClr val="000066"/>
                </a:solidFill>
              </a:rPr>
              <a:t>287 обучающихся приняли участие. Победителем и призером стал 51 человек.</a:t>
            </a:r>
          </a:p>
        </p:txBody>
      </p:sp>
      <p:sp>
        <p:nvSpPr>
          <p:cNvPr id="104452" name="Объект 2"/>
          <p:cNvSpPr txBox="1">
            <a:spLocks/>
          </p:cNvSpPr>
          <p:nvPr/>
        </p:nvSpPr>
        <p:spPr bwMode="auto">
          <a:xfrm>
            <a:off x="0" y="5373688"/>
            <a:ext cx="9144000" cy="14843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36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 i="1">
                <a:solidFill>
                  <a:srgbClr val="000066"/>
                </a:solidFill>
                <a:latin typeface="Calibri" pitchFamily="34" charset="0"/>
              </a:rPr>
              <a:t>Ученик Верхотурской гимназии </a:t>
            </a:r>
            <a:r>
              <a:rPr lang="ru-RU" sz="3200" b="1" i="1">
                <a:solidFill>
                  <a:srgbClr val="FF0000"/>
                </a:solidFill>
                <a:latin typeface="Calibri" pitchFamily="34" charset="0"/>
              </a:rPr>
              <a:t>Ильясов Тимур </a:t>
            </a:r>
            <a:r>
              <a:rPr lang="ru-RU" sz="3200" b="1" i="1">
                <a:solidFill>
                  <a:srgbClr val="000066"/>
                </a:solidFill>
                <a:latin typeface="Calibri" pitchFamily="34" charset="0"/>
              </a:rPr>
              <a:t>- призер областного этапа по предмету «Обществознание»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 descr="C:\Users\Mamaeva-NV\Desktop\Dfc4qif-4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7463"/>
            <a:ext cx="9188450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1287463"/>
          </a:xfrm>
          <a:solidFill>
            <a:schemeClr val="tx1"/>
          </a:solidFill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sz="3000" b="1" i="1" smtClean="0">
                <a:solidFill>
                  <a:srgbClr val="000066"/>
                </a:solidFill>
              </a:rPr>
              <a:t>«Адреналин» - победитель Всероссийского конкурса «Лучший эковолонтерский отряд»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Рисунок 7" descr="C:\Users\B2E4~1\AppData\Local\Temp\Rar$DIa4076.34789\лучший исполнитель года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3175"/>
            <a:ext cx="9172575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4288" y="5688013"/>
            <a:ext cx="9144001" cy="116998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500" b="1" dirty="0">
                <a:solidFill>
                  <a:schemeClr val="bg1"/>
                </a:solidFill>
                <a:latin typeface="+mn-lt"/>
              </a:rPr>
              <a:t>Учащиеся ДШИ приняли участие </a:t>
            </a:r>
          </a:p>
          <a:p>
            <a:pPr algn="ctr">
              <a:defRPr/>
            </a:pPr>
            <a:r>
              <a:rPr lang="ru-RU" sz="3500" b="1" dirty="0">
                <a:solidFill>
                  <a:schemeClr val="bg1"/>
                </a:solidFill>
                <a:latin typeface="+mn-lt"/>
              </a:rPr>
              <a:t>в 23 конкурсах разного уровня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9144000" cy="703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4288" y="5688013"/>
            <a:ext cx="9144001" cy="116998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500" b="1" dirty="0">
                <a:solidFill>
                  <a:schemeClr val="bg1"/>
                </a:solidFill>
                <a:latin typeface="+mn-lt"/>
              </a:rPr>
              <a:t>Учащиеся ДШИ приняли участие </a:t>
            </a:r>
          </a:p>
          <a:p>
            <a:pPr algn="ctr">
              <a:defRPr/>
            </a:pPr>
            <a:r>
              <a:rPr lang="ru-RU" sz="3500" b="1" dirty="0">
                <a:solidFill>
                  <a:schemeClr val="bg1"/>
                </a:solidFill>
                <a:latin typeface="+mn-lt"/>
              </a:rPr>
              <a:t>в 23 конкурсах разного уровня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C:\Users\Mamaeva-NV\Downloads\IMG-20191219-WA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71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4288" y="5688013"/>
            <a:ext cx="9144001" cy="116998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500" b="1" dirty="0">
                <a:solidFill>
                  <a:schemeClr val="bg1"/>
                </a:solidFill>
                <a:latin typeface="+mn-lt"/>
              </a:rPr>
              <a:t>Учащиеся ЦДТ приняли участие </a:t>
            </a:r>
          </a:p>
          <a:p>
            <a:pPr algn="ctr">
              <a:defRPr/>
            </a:pPr>
            <a:r>
              <a:rPr lang="ru-RU" sz="3500" b="1" dirty="0">
                <a:solidFill>
                  <a:schemeClr val="bg1"/>
                </a:solidFill>
                <a:latin typeface="+mn-lt"/>
              </a:rPr>
              <a:t>в конкурсе «</a:t>
            </a:r>
            <a:r>
              <a:rPr lang="ru-RU" sz="3500" b="1" dirty="0" err="1">
                <a:solidFill>
                  <a:schemeClr val="bg1"/>
                </a:solidFill>
                <a:latin typeface="+mn-lt"/>
              </a:rPr>
              <a:t>Веселухин</a:t>
            </a:r>
            <a:r>
              <a:rPr lang="ru-RU" sz="3500" b="1" dirty="0">
                <a:solidFill>
                  <a:schemeClr val="bg1"/>
                </a:solidFill>
                <a:latin typeface="+mn-lt"/>
              </a:rPr>
              <a:t> ложок»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Объект 6" descr="C:\Users\123\Desktop\ЛАГЕРЬ\IMG_464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2"/>
          <a:stretch>
            <a:fillRect/>
          </a:stretch>
        </p:blipFill>
        <p:spPr>
          <a:xfrm>
            <a:off x="0" y="0"/>
            <a:ext cx="9144000" cy="5805488"/>
          </a:xfrm>
        </p:spPr>
      </p:pic>
      <p:sp>
        <p:nvSpPr>
          <p:cNvPr id="109571" name="Содержимое 2"/>
          <p:cNvSpPr txBox="1">
            <a:spLocks/>
          </p:cNvSpPr>
          <p:nvPr/>
        </p:nvSpPr>
        <p:spPr bwMode="auto">
          <a:xfrm>
            <a:off x="25400" y="5373688"/>
            <a:ext cx="9118600" cy="14843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411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 i="1">
                <a:solidFill>
                  <a:schemeClr val="bg1"/>
                </a:solidFill>
                <a:latin typeface="Calibri" pitchFamily="34" charset="0"/>
              </a:rPr>
              <a:t>Патриотические отряды из двух школ (СОШ 46, Пролетарская СОШ) присоединились к юнармейскому движению</a:t>
            </a:r>
            <a:endParaRPr lang="ru-RU" sz="32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Рисунок 2" descr="C:\Users\123\AppData\Local\Microsoft\Windows\Temporary Internet Files\Content.Word\IMG_62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Содержимое 2"/>
          <p:cNvSpPr>
            <a:spLocks noGrp="1"/>
          </p:cNvSpPr>
          <p:nvPr>
            <p:ph idx="1"/>
          </p:nvPr>
        </p:nvSpPr>
        <p:spPr>
          <a:xfrm>
            <a:off x="2987675" y="0"/>
            <a:ext cx="6156325" cy="785813"/>
          </a:xfrm>
        </p:spPr>
        <p:txBody>
          <a:bodyPr/>
          <a:lstStyle/>
          <a:p>
            <a:pPr marL="95250" indent="0">
              <a:buFont typeface="Wingdings 2" pitchFamily="18" charset="2"/>
              <a:buNone/>
            </a:pPr>
            <a:r>
              <a:rPr lang="ru-RU" sz="4800" b="1" smtClean="0">
                <a:solidFill>
                  <a:srgbClr val="FFFF00"/>
                </a:solidFill>
              </a:rPr>
              <a:t>«Ученик года-2019»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Рисунок 2" descr="C:\Users\123\AppData\Local\Microsoft\Windows\Temporary Internet Files\Content.Word\IMG_62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8" r="700" b="14027"/>
          <a:stretch>
            <a:fillRect/>
          </a:stretch>
        </p:blipFill>
        <p:spPr bwMode="auto">
          <a:xfrm>
            <a:off x="1476375" y="0"/>
            <a:ext cx="6191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5364088" y="4782299"/>
            <a:ext cx="3779911" cy="1713271"/>
          </a:xfrm>
          <a:prstGeom prst="rect">
            <a:avLst/>
          </a:prstGeom>
          <a:solidFill>
            <a:schemeClr val="tx1"/>
          </a:solidFill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4000" dirty="0" smtClean="0">
                <a:solidFill>
                  <a:schemeClr val="bg1"/>
                </a:solidFill>
              </a:rPr>
              <a:t>    Увеличение </a:t>
            </a:r>
          </a:p>
          <a:p>
            <a:pPr>
              <a:defRPr/>
            </a:pPr>
            <a:r>
              <a:rPr lang="ru-RU" sz="4000" dirty="0" smtClean="0">
                <a:solidFill>
                  <a:schemeClr val="bg1"/>
                </a:solidFill>
              </a:rPr>
              <a:t>    на 27 человек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>
          <a:xfrm rot="10800000">
            <a:off x="5364163" y="5149850"/>
            <a:ext cx="484187" cy="9779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96135" y="274638"/>
            <a:ext cx="3347865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000" i="1" dirty="0" smtClean="0"/>
              <a:t>Уровень безработицы</a:t>
            </a:r>
            <a:endParaRPr lang="ru-RU" sz="4000" i="1" dirty="0"/>
          </a:p>
        </p:txBody>
      </p:sp>
      <p:pic>
        <p:nvPicPr>
          <p:cNvPr id="57349" name="Picture 3" descr="C:\Users\Mamaeva-NV\Desktop\images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20638"/>
            <a:ext cx="5784850" cy="445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7350" name="Диаграмма 6"/>
          <p:cNvGraphicFramePr>
            <a:graphicFrameLocks/>
          </p:cNvGraphicFramePr>
          <p:nvPr/>
        </p:nvGraphicFramePr>
        <p:xfrm>
          <a:off x="-50800" y="4376738"/>
          <a:ext cx="5851525" cy="252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1" r:id="rId5" imgW="5852667" imgH="2523963" progId="Excel.Chart.8">
                  <p:embed/>
                </p:oleObj>
              </mc:Choice>
              <mc:Fallback>
                <p:oleObj r:id="rId5" imgW="5852667" imgH="2523963" progId="Excel.Chart.8">
                  <p:embed/>
                  <p:pic>
                    <p:nvPicPr>
                      <p:cNvPr id="0" name="Диаграмма 6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4376738"/>
                        <a:ext cx="5851525" cy="2525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 descr="C:\Users\Mamaeva-NV\Desktop\Фалалеева К.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t="14056" r="188" b="11543"/>
          <a:stretch>
            <a:fillRect/>
          </a:stretch>
        </p:blipFill>
        <p:spPr bwMode="auto">
          <a:xfrm>
            <a:off x="827088" y="-242888"/>
            <a:ext cx="7416800" cy="748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Содержимое 2"/>
          <p:cNvSpPr>
            <a:spLocks noGrp="1"/>
          </p:cNvSpPr>
          <p:nvPr>
            <p:ph idx="1"/>
          </p:nvPr>
        </p:nvSpPr>
        <p:spPr>
          <a:xfrm>
            <a:off x="820738" y="5876925"/>
            <a:ext cx="7885112" cy="785813"/>
          </a:xfrm>
        </p:spPr>
        <p:txBody>
          <a:bodyPr/>
          <a:lstStyle/>
          <a:p>
            <a:pPr marL="95250" indent="0">
              <a:buFont typeface="Wingdings 2" pitchFamily="18" charset="2"/>
              <a:buNone/>
            </a:pPr>
            <a:r>
              <a:rPr lang="ru-RU" sz="4800" b="1" smtClean="0"/>
              <a:t>«Учитель года - 2019»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Рисунок 4" descr="C:\Users\123\Desktop\Новая папка (10)\IMG_45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7" t="33821" r="40407" b="32240"/>
          <a:stretch>
            <a:fillRect/>
          </a:stretch>
        </p:blipFill>
        <p:spPr bwMode="auto">
          <a:xfrm>
            <a:off x="1116013" y="0"/>
            <a:ext cx="6696075" cy="804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Содержимое 2"/>
          <p:cNvSpPr>
            <a:spLocks noGrp="1"/>
          </p:cNvSpPr>
          <p:nvPr>
            <p:ph idx="1"/>
          </p:nvPr>
        </p:nvSpPr>
        <p:spPr>
          <a:xfrm>
            <a:off x="-107950" y="5876925"/>
            <a:ext cx="9245600" cy="981075"/>
          </a:xfrm>
        </p:spPr>
        <p:txBody>
          <a:bodyPr/>
          <a:lstStyle/>
          <a:p>
            <a:pPr marL="95250" indent="0">
              <a:buFont typeface="Wingdings 2" pitchFamily="18" charset="2"/>
              <a:buNone/>
            </a:pPr>
            <a:r>
              <a:rPr lang="ru-RU" sz="4800" b="1" smtClean="0"/>
              <a:t>«Воспитатель года - 2019»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Рисунок 4" descr="https://pbs.twimg.com/media/D53psKwWsAEXoPD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Содержимое 2"/>
          <p:cNvSpPr>
            <a:spLocks noGrp="1"/>
          </p:cNvSpPr>
          <p:nvPr>
            <p:ph idx="1"/>
          </p:nvPr>
        </p:nvSpPr>
        <p:spPr>
          <a:xfrm>
            <a:off x="0" y="-171450"/>
            <a:ext cx="9144000" cy="792163"/>
          </a:xfrm>
          <a:solidFill>
            <a:schemeClr val="tx1"/>
          </a:solidFill>
        </p:spPr>
        <p:txBody>
          <a:bodyPr/>
          <a:lstStyle/>
          <a:p>
            <a:pPr marL="95250" indent="0" algn="ctr">
              <a:buFont typeface="Wingdings 2" pitchFamily="18" charset="2"/>
              <a:buNone/>
            </a:pPr>
            <a:r>
              <a:rPr lang="ru-RU" sz="4000" smtClean="0">
                <a:solidFill>
                  <a:schemeClr val="bg1"/>
                </a:solidFill>
              </a:rPr>
              <a:t>«Готов к труду и обороне»</a:t>
            </a:r>
            <a:endParaRPr lang="ru-RU" sz="4000" b="1" i="1" smtClean="0">
              <a:solidFill>
                <a:schemeClr val="bg1"/>
              </a:solidFill>
            </a:endParaRPr>
          </a:p>
        </p:txBody>
      </p:sp>
      <p:sp>
        <p:nvSpPr>
          <p:cNvPr id="114692" name="Содержимое 2"/>
          <p:cNvSpPr txBox="1">
            <a:spLocks/>
          </p:cNvSpPr>
          <p:nvPr/>
        </p:nvSpPr>
        <p:spPr bwMode="auto">
          <a:xfrm>
            <a:off x="5829300" y="549275"/>
            <a:ext cx="3311525" cy="22574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52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4000" b="1">
                <a:solidFill>
                  <a:srgbClr val="FF0000"/>
                </a:solidFill>
                <a:latin typeface="Calibri" pitchFamily="34" charset="0"/>
              </a:rPr>
              <a:t>34 </a:t>
            </a:r>
            <a:r>
              <a:rPr lang="ru-RU" sz="4000" b="1">
                <a:solidFill>
                  <a:schemeClr val="bg1"/>
                </a:solidFill>
                <a:latin typeface="Calibri" pitchFamily="34" charset="0"/>
              </a:rPr>
              <a:t>- золото;</a:t>
            </a:r>
          </a:p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4000" b="1" i="1">
                <a:solidFill>
                  <a:srgbClr val="FF0000"/>
                </a:solidFill>
                <a:latin typeface="Calibri" pitchFamily="34" charset="0"/>
              </a:rPr>
              <a:t>13 </a:t>
            </a:r>
            <a:r>
              <a:rPr lang="ru-RU" sz="4000" b="1" i="1">
                <a:solidFill>
                  <a:schemeClr val="bg1"/>
                </a:solidFill>
                <a:latin typeface="Calibri" pitchFamily="34" charset="0"/>
              </a:rPr>
              <a:t>- серебро;</a:t>
            </a:r>
          </a:p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4000" b="1" i="1">
                <a:solidFill>
                  <a:srgbClr val="FF0000"/>
                </a:solidFill>
                <a:latin typeface="Calibri" pitchFamily="34" charset="0"/>
              </a:rPr>
              <a:t>9</a:t>
            </a:r>
            <a:r>
              <a:rPr lang="ru-RU" sz="4000" b="1" i="1">
                <a:solidFill>
                  <a:schemeClr val="bg1"/>
                </a:solidFill>
                <a:latin typeface="Calibri" pitchFamily="34" charset="0"/>
              </a:rPr>
              <a:t> - бронза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Рисунок 6" descr="https://sun9-3.userapi.com/c850432/v850432428/1910e8/gpLIdPAY_m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3578" r="2303" b="5896"/>
          <a:stretch>
            <a:fillRect/>
          </a:stretch>
        </p:blipFill>
        <p:spPr bwMode="auto">
          <a:xfrm>
            <a:off x="500063" y="0"/>
            <a:ext cx="807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Рисунок 3" descr="http://uraltent.ru/netcat_files/multifile/2589/DSC012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620713"/>
            <a:ext cx="9177338" cy="623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Содержимое 2"/>
          <p:cNvSpPr>
            <a:spLocks noGrp="1"/>
          </p:cNvSpPr>
          <p:nvPr>
            <p:ph idx="1"/>
          </p:nvPr>
        </p:nvSpPr>
        <p:spPr>
          <a:xfrm>
            <a:off x="0" y="-171450"/>
            <a:ext cx="9144000" cy="792163"/>
          </a:xfrm>
          <a:solidFill>
            <a:schemeClr val="tx1"/>
          </a:solidFill>
        </p:spPr>
        <p:txBody>
          <a:bodyPr/>
          <a:lstStyle/>
          <a:p>
            <a:pPr marL="95250" indent="0" algn="ctr">
              <a:buFont typeface="Wingdings 2" pitchFamily="18" charset="2"/>
              <a:buNone/>
            </a:pPr>
            <a:r>
              <a:rPr lang="ru-RU" sz="4000" smtClean="0">
                <a:solidFill>
                  <a:schemeClr val="bg1"/>
                </a:solidFill>
              </a:rPr>
              <a:t>«Готов к труду и обороне»</a:t>
            </a:r>
            <a:endParaRPr lang="ru-RU" sz="4000" b="1" i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Содержимое 2"/>
          <p:cNvSpPr>
            <a:spLocks noGrp="1"/>
          </p:cNvSpPr>
          <p:nvPr>
            <p:ph idx="1"/>
          </p:nvPr>
        </p:nvSpPr>
        <p:spPr>
          <a:xfrm>
            <a:off x="4654550" y="-25400"/>
            <a:ext cx="4489450" cy="1770063"/>
          </a:xfrm>
          <a:solidFill>
            <a:schemeClr val="tx1"/>
          </a:solidFill>
        </p:spPr>
        <p:txBody>
          <a:bodyPr/>
          <a:lstStyle/>
          <a:p>
            <a:pPr marL="95250" indent="0" algn="ctr">
              <a:buFont typeface="Wingdings 2" pitchFamily="18" charset="2"/>
              <a:buNone/>
            </a:pPr>
            <a:r>
              <a:rPr lang="ru-RU" sz="4000" smtClean="0">
                <a:solidFill>
                  <a:schemeClr val="bg1"/>
                </a:solidFill>
              </a:rPr>
              <a:t>«Готов к труду и обороне»</a:t>
            </a:r>
            <a:endParaRPr lang="ru-RU" sz="4000" b="1" i="1" smtClean="0">
              <a:solidFill>
                <a:schemeClr val="bg1"/>
              </a:solidFill>
            </a:endParaRPr>
          </a:p>
        </p:txBody>
      </p:sp>
      <p:pic>
        <p:nvPicPr>
          <p:cNvPr id="117763" name="Рисунок 4" descr="https://sun9-44.userapi.com/c854128/v854128278/1f13/bQFxpuwb04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3" y="1744663"/>
            <a:ext cx="6037262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Рисунок 5" descr="https://www.atlant-sport.ru/uploads/main_product_154219100591595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25400"/>
            <a:ext cx="4645025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Объект 6" descr="https://3.allegroimg.com/original/03731b/2cfb312541b49eda3731b7d1530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0"/>
            <a:ext cx="8353425" cy="6742113"/>
          </a:xfrm>
        </p:spPr>
      </p:pic>
      <p:sp>
        <p:nvSpPr>
          <p:cNvPr id="118787" name="Содержимое 2"/>
          <p:cNvSpPr txBox="1">
            <a:spLocks/>
          </p:cNvSpPr>
          <p:nvPr/>
        </p:nvSpPr>
        <p:spPr bwMode="auto">
          <a:xfrm>
            <a:off x="-17463" y="5732463"/>
            <a:ext cx="9144001" cy="11191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52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000" b="1">
                <a:solidFill>
                  <a:schemeClr val="bg1"/>
                </a:solidFill>
                <a:latin typeface="Calibri" pitchFamily="34" charset="0"/>
              </a:rPr>
              <a:t>Из фонда А. Шипулина в ДЮСШ приобретены волейбольные и баскетбольные мобильный стойки</a:t>
            </a:r>
            <a:endParaRPr lang="ru-RU" sz="3000" b="1" i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Объект 7" descr="https://ura-perm.ru/upload/iblock/862/8629116464fbf8ecdad12b361484e3bf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" t="3918" b="6950"/>
          <a:stretch>
            <a:fillRect/>
          </a:stretch>
        </p:blipFill>
        <p:spPr>
          <a:xfrm>
            <a:off x="0" y="750888"/>
            <a:ext cx="9144000" cy="6134100"/>
          </a:xfrm>
        </p:spPr>
      </p:pic>
      <p:sp>
        <p:nvSpPr>
          <p:cNvPr id="119811" name="Содержимое 2"/>
          <p:cNvSpPr txBox="1">
            <a:spLocks/>
          </p:cNvSpPr>
          <p:nvPr/>
        </p:nvSpPr>
        <p:spPr bwMode="auto">
          <a:xfrm>
            <a:off x="0" y="-25400"/>
            <a:ext cx="9144000" cy="1438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52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000" b="1">
                <a:solidFill>
                  <a:schemeClr val="bg1"/>
                </a:solidFill>
                <a:latin typeface="Calibri" pitchFamily="34" charset="0"/>
              </a:rPr>
              <a:t>присвоено 62 спортивных и юношеских разряда по таким видам спорта как карате, лыжные гонки и скалолазание</a:t>
            </a:r>
            <a:endParaRPr lang="ru-RU" sz="3000" b="1" i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Рисунок 4" descr="C:\Users\123\Downloads\NRERwnTrd7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18478" r="15511" b="24467"/>
          <a:stretch>
            <a:fillRect/>
          </a:stretch>
        </p:blipFill>
        <p:spPr bwMode="auto">
          <a:xfrm>
            <a:off x="0" y="3175"/>
            <a:ext cx="70929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Содержимое 2"/>
          <p:cNvSpPr>
            <a:spLocks noGrp="1"/>
          </p:cNvSpPr>
          <p:nvPr>
            <p:ph idx="1"/>
          </p:nvPr>
        </p:nvSpPr>
        <p:spPr>
          <a:xfrm>
            <a:off x="6516688" y="0"/>
            <a:ext cx="2627312" cy="6858000"/>
          </a:xfrm>
          <a:solidFill>
            <a:schemeClr val="tx1"/>
          </a:solidFill>
        </p:spPr>
        <p:txBody>
          <a:bodyPr/>
          <a:lstStyle/>
          <a:p>
            <a:pPr marL="95250" indent="0" algn="ctr">
              <a:buFont typeface="Wingdings 2" pitchFamily="18" charset="2"/>
              <a:buNone/>
            </a:pPr>
            <a:r>
              <a:rPr lang="ru-RU" sz="4000" b="1" smtClean="0">
                <a:solidFill>
                  <a:schemeClr val="bg1"/>
                </a:solidFill>
              </a:rPr>
              <a:t>Первое место и титул Чемпиона мира по каратэ - </a:t>
            </a:r>
            <a:r>
              <a:rPr lang="ru-RU" sz="4000" b="1" smtClean="0">
                <a:solidFill>
                  <a:srgbClr val="FF0000"/>
                </a:solidFill>
              </a:rPr>
              <a:t>Величко Алексей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Объект 3" descr="https://sun9-42.userapi.com/c845521/v845521881/20eeb8/BzDZzWeLlh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35000"/>
            <a:ext cx="9144000" cy="6223000"/>
          </a:xfrm>
        </p:spPr>
      </p:pic>
      <p:sp>
        <p:nvSpPr>
          <p:cNvPr id="121859" name="Содержимое 2"/>
          <p:cNvSpPr txBox="1">
            <a:spLocks/>
          </p:cNvSpPr>
          <p:nvPr/>
        </p:nvSpPr>
        <p:spPr bwMode="auto">
          <a:xfrm>
            <a:off x="0" y="-25400"/>
            <a:ext cx="9144000" cy="17986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52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4000">
                <a:solidFill>
                  <a:schemeClr val="bg1"/>
                </a:solidFill>
                <a:latin typeface="Calibri" pitchFamily="34" charset="0"/>
              </a:rPr>
              <a:t>Первое место в кубке Северного Управленческого округа по скалолазанию</a:t>
            </a:r>
            <a:endParaRPr lang="ru-RU" sz="4000" b="1" i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C:\Users\Mamaeva-NV\Desktop\Без названия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2"/>
          <a:stretch>
            <a:fillRect/>
          </a:stretch>
        </p:blipFill>
        <p:spPr bwMode="auto">
          <a:xfrm>
            <a:off x="1588" y="0"/>
            <a:ext cx="9142412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23171" y="4190621"/>
            <a:ext cx="9144000" cy="2636911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3700" dirty="0">
                <a:solidFill>
                  <a:schemeClr val="bg1"/>
                </a:solidFill>
              </a:rPr>
              <a:t>Г</a:t>
            </a:r>
            <a:r>
              <a:rPr lang="ru-RU" sz="3700" dirty="0" smtClean="0">
                <a:solidFill>
                  <a:schemeClr val="bg1"/>
                </a:solidFill>
              </a:rPr>
              <a:t>ородской </a:t>
            </a:r>
            <a:r>
              <a:rPr lang="ru-RU" sz="3700" dirty="0">
                <a:solidFill>
                  <a:schemeClr val="bg1"/>
                </a:solidFill>
              </a:rPr>
              <a:t>округ Верхотурский занял </a:t>
            </a:r>
            <a:r>
              <a:rPr lang="ru-RU" sz="3700" dirty="0" smtClean="0">
                <a:solidFill>
                  <a:schemeClr val="bg1"/>
                </a:solidFill>
              </a:rPr>
              <a:t>первое </a:t>
            </a:r>
            <a:r>
              <a:rPr lang="ru-RU" sz="3700" dirty="0">
                <a:solidFill>
                  <a:schemeClr val="bg1"/>
                </a:solidFill>
              </a:rPr>
              <a:t>место в </a:t>
            </a:r>
            <a:r>
              <a:rPr lang="ru-RU" sz="3700" dirty="0" smtClean="0">
                <a:solidFill>
                  <a:schemeClr val="bg1"/>
                </a:solidFill>
              </a:rPr>
              <a:t>Конкурсе на </a:t>
            </a:r>
            <a:r>
              <a:rPr lang="ru-RU" sz="3700" dirty="0">
                <a:solidFill>
                  <a:schemeClr val="bg1"/>
                </a:solidFill>
              </a:rPr>
              <a:t>эффективную реализацию территориальной программы содействия занятости населения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Содержимое 2"/>
          <p:cNvSpPr txBox="1">
            <a:spLocks/>
          </p:cNvSpPr>
          <p:nvPr/>
        </p:nvSpPr>
        <p:spPr bwMode="auto">
          <a:xfrm>
            <a:off x="-17463" y="5732463"/>
            <a:ext cx="9144001" cy="11191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52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>
                <a:solidFill>
                  <a:schemeClr val="bg1"/>
                </a:solidFill>
                <a:cs typeface="Calibri" pitchFamily="34" charset="0"/>
              </a:rPr>
              <a:t>Подарок Д.Тимофеева верхотурским скалолазам – зацепы для эталонной трассы</a:t>
            </a:r>
            <a:endParaRPr lang="ru-RU" sz="3000" b="1" i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22883" name="Объект 5" descr="https://sun9-72.userapi.com/c855616/v855616657/179e8f/4k2-RS2FYVY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525" y="-19050"/>
            <a:ext cx="9136063" cy="57515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Объект 6" descr="https://sun9-15.userapi.com/c857620/v857620166/204f5/TxFIN8aMAAo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" t="26093" r="1170" b="17375"/>
          <a:stretch>
            <a:fillRect/>
          </a:stretch>
        </p:blipFill>
        <p:spPr>
          <a:xfrm>
            <a:off x="15875" y="0"/>
            <a:ext cx="9128125" cy="6165850"/>
          </a:xfrm>
        </p:spPr>
      </p:pic>
      <p:sp>
        <p:nvSpPr>
          <p:cNvPr id="123907" name="Содержимое 2"/>
          <p:cNvSpPr txBox="1">
            <a:spLocks/>
          </p:cNvSpPr>
          <p:nvPr/>
        </p:nvSpPr>
        <p:spPr bwMode="auto">
          <a:xfrm>
            <a:off x="-17463" y="5661025"/>
            <a:ext cx="9144001" cy="1190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52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4000">
                <a:solidFill>
                  <a:schemeClr val="bg1"/>
                </a:solidFill>
                <a:latin typeface="Calibri" pitchFamily="34" charset="0"/>
              </a:rPr>
              <a:t>второе место в окружных соревнованиях по мини-футболу</a:t>
            </a:r>
            <a:endParaRPr lang="ru-RU" sz="4000" b="1" i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Объект 5" descr="https://sun9-48.userapi.com/c845121/v845121419/1cc39b/lZMhibMt_C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13" y="-46038"/>
            <a:ext cx="9144000" cy="5661026"/>
          </a:xfrm>
        </p:spPr>
      </p:pic>
      <p:sp>
        <p:nvSpPr>
          <p:cNvPr id="124931" name="Содержимое 2"/>
          <p:cNvSpPr txBox="1">
            <a:spLocks/>
          </p:cNvSpPr>
          <p:nvPr/>
        </p:nvSpPr>
        <p:spPr bwMode="auto">
          <a:xfrm>
            <a:off x="25400" y="5418138"/>
            <a:ext cx="9144000" cy="14398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52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4000">
                <a:solidFill>
                  <a:schemeClr val="bg1"/>
                </a:solidFill>
                <a:latin typeface="Calibri" pitchFamily="34" charset="0"/>
              </a:rPr>
              <a:t>второе место в Кубке Новой Ляли </a:t>
            </a:r>
          </a:p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4000">
                <a:solidFill>
                  <a:schemeClr val="bg1"/>
                </a:solidFill>
                <a:latin typeface="Calibri" pitchFamily="34" charset="0"/>
              </a:rPr>
              <a:t>по футболу </a:t>
            </a:r>
            <a:endParaRPr lang="ru-RU" sz="4000" b="1" i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Объект 5" descr="https://sun9-26.userapi.com/c851420/v851420808/124e1b/n0DixZkh8qU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538" y="0"/>
            <a:ext cx="8891587" cy="6092825"/>
          </a:xfrm>
        </p:spPr>
      </p:pic>
      <p:sp>
        <p:nvSpPr>
          <p:cNvPr id="125955" name="Содержимое 2"/>
          <p:cNvSpPr txBox="1">
            <a:spLocks/>
          </p:cNvSpPr>
          <p:nvPr/>
        </p:nvSpPr>
        <p:spPr bwMode="auto">
          <a:xfrm>
            <a:off x="-17463" y="5661025"/>
            <a:ext cx="9144001" cy="1190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52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4000">
                <a:solidFill>
                  <a:schemeClr val="bg1"/>
                </a:solidFill>
                <a:latin typeface="Calibri" pitchFamily="34" charset="0"/>
              </a:rPr>
              <a:t>третье место в областной военно-спортивной игре «Отчизна»</a:t>
            </a:r>
            <a:endParaRPr lang="ru-RU" sz="4000" b="1" i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Объект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9525"/>
            <a:ext cx="9126538" cy="6462713"/>
          </a:xfrm>
        </p:spPr>
      </p:pic>
      <p:sp>
        <p:nvSpPr>
          <p:cNvPr id="126979" name="Содержимое 2"/>
          <p:cNvSpPr txBox="1">
            <a:spLocks/>
          </p:cNvSpPr>
          <p:nvPr/>
        </p:nvSpPr>
        <p:spPr bwMode="auto">
          <a:xfrm>
            <a:off x="-17463" y="6165850"/>
            <a:ext cx="9144001" cy="685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52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4000">
                <a:solidFill>
                  <a:schemeClr val="bg1"/>
                </a:solidFill>
                <a:latin typeface="Calibri" pitchFamily="34" charset="0"/>
              </a:rPr>
              <a:t>проект «Витязи неба»</a:t>
            </a:r>
            <a:endParaRPr lang="ru-RU" sz="4000" b="1" i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Содержимое 2"/>
          <p:cNvSpPr txBox="1">
            <a:spLocks/>
          </p:cNvSpPr>
          <p:nvPr/>
        </p:nvSpPr>
        <p:spPr bwMode="auto">
          <a:xfrm>
            <a:off x="-17463" y="5876925"/>
            <a:ext cx="9161463" cy="974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52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ru-RU" sz="3200" b="1">
                <a:solidFill>
                  <a:schemeClr val="bg1"/>
                </a:solidFill>
                <a:cs typeface="Calibri" pitchFamily="34" charset="0"/>
              </a:rPr>
              <a:t>разработан проект строительства нового спортивная ядра </a:t>
            </a:r>
            <a:endParaRPr lang="ru-RU" sz="3000" b="1" i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28003" name="Объект 5" descr="https://pandia.ru/text/84/048/images/img36_2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463" y="0"/>
            <a:ext cx="9161463" cy="58769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0287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588" y="4508500"/>
            <a:ext cx="10287001" cy="18065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9388" y="5160963"/>
            <a:ext cx="9793287" cy="788987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b="1" dirty="0">
                <a:ln/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/>
              </a:rPr>
              <a:t>Здравоохранение</a:t>
            </a:r>
            <a:endParaRPr lang="en-US" b="1" dirty="0">
              <a:ln/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>
          <a:xfrm>
            <a:off x="-69850" y="333375"/>
            <a:ext cx="9144000" cy="998538"/>
          </a:xfrm>
        </p:spPr>
        <p:txBody>
          <a:bodyPr/>
          <a:lstStyle/>
          <a:p>
            <a:pPr eaLnBrk="1" hangingPunct="1"/>
            <a:r>
              <a:rPr lang="ru-RU" sz="3700" b="1" smtClean="0"/>
              <a:t>Национальный проект «Здравоохранение»</a:t>
            </a:r>
            <a:endParaRPr lang="en-US" sz="3700" b="1" smtClean="0"/>
          </a:p>
        </p:txBody>
      </p:sp>
      <p:grpSp>
        <p:nvGrpSpPr>
          <p:cNvPr id="130051" name="Group 7"/>
          <p:cNvGrpSpPr>
            <a:grpSpLocks/>
          </p:cNvGrpSpPr>
          <p:nvPr/>
        </p:nvGrpSpPr>
        <p:grpSpPr bwMode="auto">
          <a:xfrm>
            <a:off x="1260475" y="1792288"/>
            <a:ext cx="7704138" cy="890587"/>
            <a:chOff x="1311" y="2038"/>
            <a:chExt cx="3153" cy="496"/>
          </a:xfrm>
        </p:grpSpPr>
        <p:sp>
          <p:nvSpPr>
            <p:cNvPr id="130063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0064" name="Rectangle 9"/>
            <p:cNvSpPr>
              <a:spLocks noChangeArrowheads="1"/>
            </p:cNvSpPr>
            <p:nvPr/>
          </p:nvSpPr>
          <p:spPr bwMode="gray">
            <a:xfrm rot="3419336">
              <a:off x="1217" y="2132"/>
              <a:ext cx="496" cy="30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30065" name="Text Box 11"/>
            <p:cNvSpPr txBox="1">
              <a:spLocks noChangeArrowheads="1"/>
            </p:cNvSpPr>
            <p:nvPr/>
          </p:nvSpPr>
          <p:spPr bwMode="gray">
            <a:xfrm>
              <a:off x="1370" y="2111"/>
              <a:ext cx="451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3000" b="1">
                  <a:solidFill>
                    <a:srgbClr val="000000"/>
                  </a:solidFill>
                  <a:latin typeface="Calibri" pitchFamily="34" charset="0"/>
                </a:rPr>
                <a:t>1</a:t>
              </a:r>
            </a:p>
          </p:txBody>
        </p:sp>
      </p:grpSp>
      <p:grpSp>
        <p:nvGrpSpPr>
          <p:cNvPr id="130052" name="Group 12"/>
          <p:cNvGrpSpPr>
            <a:grpSpLocks/>
          </p:cNvGrpSpPr>
          <p:nvPr/>
        </p:nvGrpSpPr>
        <p:grpSpPr bwMode="auto">
          <a:xfrm>
            <a:off x="1330325" y="3409950"/>
            <a:ext cx="7634288" cy="898525"/>
            <a:chOff x="1340" y="2664"/>
            <a:chExt cx="3124" cy="566"/>
          </a:xfrm>
        </p:grpSpPr>
        <p:sp>
          <p:nvSpPr>
            <p:cNvPr id="130060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0061" name="Rectangle 14"/>
            <p:cNvSpPr>
              <a:spLocks noChangeArrowheads="1"/>
            </p:cNvSpPr>
            <p:nvPr/>
          </p:nvSpPr>
          <p:spPr bwMode="gray">
            <a:xfrm rot="3419336">
              <a:off x="1205" y="2799"/>
              <a:ext cx="566" cy="296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2F47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30062" name="Text Box 16"/>
            <p:cNvSpPr txBox="1">
              <a:spLocks noChangeArrowheads="1"/>
            </p:cNvSpPr>
            <p:nvPr/>
          </p:nvSpPr>
          <p:spPr bwMode="gray">
            <a:xfrm>
              <a:off x="1383" y="2772"/>
              <a:ext cx="37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3000" b="1">
                  <a:solidFill>
                    <a:srgbClr val="000000"/>
                  </a:solidFill>
                  <a:latin typeface="Calibri" pitchFamily="34" charset="0"/>
                </a:rPr>
                <a:t>2</a:t>
              </a:r>
            </a:p>
          </p:txBody>
        </p:sp>
      </p:grpSp>
      <p:grpSp>
        <p:nvGrpSpPr>
          <p:cNvPr id="130053" name="Group 17"/>
          <p:cNvGrpSpPr>
            <a:grpSpLocks/>
          </p:cNvGrpSpPr>
          <p:nvPr/>
        </p:nvGrpSpPr>
        <p:grpSpPr bwMode="auto">
          <a:xfrm>
            <a:off x="1341438" y="5184775"/>
            <a:ext cx="7623175" cy="955675"/>
            <a:chOff x="1344" y="3247"/>
            <a:chExt cx="3120" cy="602"/>
          </a:xfrm>
        </p:grpSpPr>
        <p:sp>
          <p:nvSpPr>
            <p:cNvPr id="130057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0058" name="Rectangle 19"/>
            <p:cNvSpPr>
              <a:spLocks noChangeArrowheads="1"/>
            </p:cNvSpPr>
            <p:nvPr/>
          </p:nvSpPr>
          <p:spPr bwMode="gray">
            <a:xfrm rot="3419336">
              <a:off x="1205" y="3386"/>
              <a:ext cx="602" cy="323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764718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30059" name="Text Box 21"/>
            <p:cNvSpPr txBox="1">
              <a:spLocks noChangeArrowheads="1"/>
            </p:cNvSpPr>
            <p:nvPr/>
          </p:nvSpPr>
          <p:spPr bwMode="gray">
            <a:xfrm>
              <a:off x="1370" y="3373"/>
              <a:ext cx="34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3000" b="1">
                  <a:solidFill>
                    <a:srgbClr val="000000"/>
                  </a:solidFill>
                  <a:latin typeface="Calibri" pitchFamily="34" charset="0"/>
                </a:rPr>
                <a:t>3</a:t>
              </a:r>
            </a:p>
          </p:txBody>
        </p:sp>
      </p:grpSp>
      <p:sp>
        <p:nvSpPr>
          <p:cNvPr id="130054" name="Прямоугольник 3"/>
          <p:cNvSpPr>
            <a:spLocks noChangeArrowheads="1"/>
          </p:cNvSpPr>
          <p:nvPr/>
        </p:nvSpPr>
        <p:spPr bwMode="auto">
          <a:xfrm>
            <a:off x="2854325" y="1774825"/>
            <a:ext cx="62198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3000" b="1"/>
              <a:t>доступность медицинской помощи</a:t>
            </a:r>
          </a:p>
        </p:txBody>
      </p:sp>
      <p:sp>
        <p:nvSpPr>
          <p:cNvPr id="130055" name="Прямоугольник 4"/>
          <p:cNvSpPr>
            <a:spLocks noChangeArrowheads="1"/>
          </p:cNvSpPr>
          <p:nvPr/>
        </p:nvSpPr>
        <p:spPr bwMode="auto">
          <a:xfrm>
            <a:off x="3157538" y="3454400"/>
            <a:ext cx="47990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000" b="1"/>
              <a:t>снижение смертности</a:t>
            </a:r>
          </a:p>
        </p:txBody>
      </p:sp>
      <p:sp>
        <p:nvSpPr>
          <p:cNvPr id="130056" name="Прямоугольник 5"/>
          <p:cNvSpPr>
            <a:spLocks noChangeArrowheads="1"/>
          </p:cNvSpPr>
          <p:nvPr/>
        </p:nvSpPr>
        <p:spPr bwMode="auto">
          <a:xfrm>
            <a:off x="3157538" y="4729163"/>
            <a:ext cx="6013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000" b="1"/>
              <a:t>увеличение продолжительности </a:t>
            </a:r>
          </a:p>
          <a:p>
            <a:r>
              <a:rPr lang="ru-RU" sz="3000" b="1"/>
              <a:t>жизни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>
          <a:xfrm>
            <a:off x="860425" y="333375"/>
            <a:ext cx="7870825" cy="998538"/>
          </a:xfrm>
        </p:spPr>
        <p:txBody>
          <a:bodyPr/>
          <a:lstStyle/>
          <a:p>
            <a:pPr eaLnBrk="1" hangingPunct="1"/>
            <a:r>
              <a:rPr lang="ru-RU" sz="4200" b="1" smtClean="0"/>
              <a:t>«Бережливая поликлиника»</a:t>
            </a:r>
            <a:endParaRPr lang="en-US" sz="4200" b="1" smtClean="0"/>
          </a:p>
        </p:txBody>
      </p:sp>
      <p:grpSp>
        <p:nvGrpSpPr>
          <p:cNvPr id="131075" name="Group 7"/>
          <p:cNvGrpSpPr>
            <a:grpSpLocks/>
          </p:cNvGrpSpPr>
          <p:nvPr/>
        </p:nvGrpSpPr>
        <p:grpSpPr bwMode="auto">
          <a:xfrm>
            <a:off x="1109663" y="1658938"/>
            <a:ext cx="6486525" cy="1101725"/>
            <a:chOff x="1296" y="1964"/>
            <a:chExt cx="3168" cy="613"/>
          </a:xfrm>
        </p:grpSpPr>
        <p:sp>
          <p:nvSpPr>
            <p:cNvPr id="131087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1088" name="Rectangle 9"/>
            <p:cNvSpPr>
              <a:spLocks noChangeArrowheads="1"/>
            </p:cNvSpPr>
            <p:nvPr/>
          </p:nvSpPr>
          <p:spPr bwMode="gray">
            <a:xfrm rot="3419336">
              <a:off x="1254" y="2031"/>
              <a:ext cx="613" cy="479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31089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451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3000" b="1">
                  <a:solidFill>
                    <a:srgbClr val="000000"/>
                  </a:solidFill>
                  <a:latin typeface="Calibri" pitchFamily="34" charset="0"/>
                </a:rPr>
                <a:t>1</a:t>
              </a:r>
            </a:p>
          </p:txBody>
        </p:sp>
      </p:grpSp>
      <p:grpSp>
        <p:nvGrpSpPr>
          <p:cNvPr id="131076" name="Group 12"/>
          <p:cNvGrpSpPr>
            <a:grpSpLocks/>
          </p:cNvGrpSpPr>
          <p:nvPr/>
        </p:nvGrpSpPr>
        <p:grpSpPr bwMode="auto">
          <a:xfrm>
            <a:off x="1109663" y="3217863"/>
            <a:ext cx="6486525" cy="1185862"/>
            <a:chOff x="1296" y="2543"/>
            <a:chExt cx="3168" cy="747"/>
          </a:xfrm>
        </p:grpSpPr>
        <p:sp>
          <p:nvSpPr>
            <p:cNvPr id="131084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1085" name="Rectangle 14"/>
            <p:cNvSpPr>
              <a:spLocks noChangeArrowheads="1"/>
            </p:cNvSpPr>
            <p:nvPr/>
          </p:nvSpPr>
          <p:spPr bwMode="gray">
            <a:xfrm rot="3419336">
              <a:off x="1252" y="2643"/>
              <a:ext cx="747" cy="54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2F47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31086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37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3000" b="1">
                  <a:solidFill>
                    <a:srgbClr val="000000"/>
                  </a:solidFill>
                  <a:latin typeface="Calibri" pitchFamily="34" charset="0"/>
                </a:rPr>
                <a:t>2</a:t>
              </a:r>
            </a:p>
          </p:txBody>
        </p:sp>
      </p:grpSp>
      <p:grpSp>
        <p:nvGrpSpPr>
          <p:cNvPr id="131077" name="Group 17"/>
          <p:cNvGrpSpPr>
            <a:grpSpLocks/>
          </p:cNvGrpSpPr>
          <p:nvPr/>
        </p:nvGrpSpPr>
        <p:grpSpPr bwMode="auto">
          <a:xfrm>
            <a:off x="1231900" y="4986338"/>
            <a:ext cx="6364288" cy="1171575"/>
            <a:chOff x="1296" y="3122"/>
            <a:chExt cx="3168" cy="738"/>
          </a:xfrm>
        </p:grpSpPr>
        <p:sp>
          <p:nvSpPr>
            <p:cNvPr id="131081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1082" name="Rectangle 19"/>
            <p:cNvSpPr>
              <a:spLocks noChangeArrowheads="1"/>
            </p:cNvSpPr>
            <p:nvPr/>
          </p:nvSpPr>
          <p:spPr bwMode="gray">
            <a:xfrm rot="3419336">
              <a:off x="1275" y="3193"/>
              <a:ext cx="738" cy="596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764718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3108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34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3000" b="1">
                  <a:solidFill>
                    <a:srgbClr val="000000"/>
                  </a:solidFill>
                  <a:latin typeface="Calibri" pitchFamily="34" charset="0"/>
                </a:rPr>
                <a:t>3</a:t>
              </a:r>
            </a:p>
          </p:txBody>
        </p:sp>
      </p:grpSp>
      <p:sp>
        <p:nvSpPr>
          <p:cNvPr id="131078" name="Прямоугольник 3"/>
          <p:cNvSpPr>
            <a:spLocks noChangeArrowheads="1"/>
          </p:cNvSpPr>
          <p:nvPr/>
        </p:nvSpPr>
        <p:spPr bwMode="auto">
          <a:xfrm>
            <a:off x="2854325" y="1562100"/>
            <a:ext cx="38242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3000" b="1"/>
              <a:t>ремонты помещений</a:t>
            </a:r>
          </a:p>
        </p:txBody>
      </p:sp>
      <p:sp>
        <p:nvSpPr>
          <p:cNvPr id="131079" name="Прямоугольник 4"/>
          <p:cNvSpPr>
            <a:spLocks noChangeArrowheads="1"/>
          </p:cNvSpPr>
          <p:nvPr/>
        </p:nvSpPr>
        <p:spPr bwMode="auto">
          <a:xfrm>
            <a:off x="2819400" y="2908300"/>
            <a:ext cx="57848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200" b="1"/>
              <a:t>оснащение современным </a:t>
            </a:r>
          </a:p>
          <a:p>
            <a:r>
              <a:rPr lang="ru-RU" sz="3200" b="1"/>
              <a:t>оборудованием</a:t>
            </a:r>
            <a:endParaRPr lang="ru-RU" sz="3000" b="1"/>
          </a:p>
        </p:txBody>
      </p:sp>
      <p:sp>
        <p:nvSpPr>
          <p:cNvPr id="131080" name="Прямоугольник 5"/>
          <p:cNvSpPr>
            <a:spLocks noChangeArrowheads="1"/>
          </p:cNvSpPr>
          <p:nvPr/>
        </p:nvSpPr>
        <p:spPr bwMode="auto">
          <a:xfrm>
            <a:off x="3059113" y="4656138"/>
            <a:ext cx="60150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200" b="1"/>
              <a:t>решение проблемы с медицинскими кадрами</a:t>
            </a:r>
            <a:endParaRPr lang="ru-RU" sz="3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32099" name="TextBox 4"/>
          <p:cNvSpPr txBox="1">
            <a:spLocks noChangeArrowheads="1"/>
          </p:cNvSpPr>
          <p:nvPr/>
        </p:nvSpPr>
        <p:spPr bwMode="auto">
          <a:xfrm>
            <a:off x="252413" y="-171450"/>
            <a:ext cx="8893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6000">
                <a:solidFill>
                  <a:schemeClr val="bg1"/>
                </a:solidFill>
                <a:latin typeface="Monotype Corsiva" pitchFamily="66" charset="0"/>
              </a:rPr>
              <a:t>Детская поликлиника</a:t>
            </a:r>
          </a:p>
        </p:txBody>
      </p:sp>
      <p:pic>
        <p:nvPicPr>
          <p:cNvPr id="132100" name="Picture 2" descr="C:\Users\Mamaeva-NV\Desktop\к итогам года 2019\медицина\IMG-20191204-WA00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765175"/>
            <a:ext cx="8443912" cy="6092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" r="2118"/>
          <a:stretch>
            <a:fillRect/>
          </a:stretch>
        </p:blipFill>
        <p:spPr bwMode="auto">
          <a:xfrm>
            <a:off x="0" y="-33338"/>
            <a:ext cx="9036050" cy="562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5592654"/>
            <a:ext cx="9144000" cy="1265345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3700" dirty="0" smtClean="0">
                <a:solidFill>
                  <a:schemeClr val="bg1"/>
                </a:solidFill>
              </a:rPr>
              <a:t>Состоялись выборы </a:t>
            </a:r>
            <a:r>
              <a:rPr lang="ru-RU" sz="3700" dirty="0">
                <a:solidFill>
                  <a:schemeClr val="bg1"/>
                </a:solidFill>
              </a:rPr>
              <a:t>депутатов </a:t>
            </a:r>
            <a:r>
              <a:rPr lang="ru-RU" sz="3700" dirty="0" smtClean="0">
                <a:solidFill>
                  <a:schemeClr val="bg1"/>
                </a:solidFill>
              </a:rPr>
              <a:t/>
            </a:r>
            <a:br>
              <a:rPr lang="ru-RU" sz="3700" dirty="0" smtClean="0">
                <a:solidFill>
                  <a:schemeClr val="bg1"/>
                </a:solidFill>
              </a:rPr>
            </a:br>
            <a:r>
              <a:rPr lang="ru-RU" sz="3700" dirty="0" smtClean="0">
                <a:solidFill>
                  <a:schemeClr val="bg1"/>
                </a:solidFill>
              </a:rPr>
              <a:t>Думы </a:t>
            </a:r>
            <a:r>
              <a:rPr lang="ru-RU" sz="3700" dirty="0">
                <a:solidFill>
                  <a:schemeClr val="bg1"/>
                </a:solidFill>
              </a:rPr>
              <a:t>городского округа Верхотурский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33123" name="TextBox 4"/>
          <p:cNvSpPr txBox="1">
            <a:spLocks noChangeArrowheads="1"/>
          </p:cNvSpPr>
          <p:nvPr/>
        </p:nvSpPr>
        <p:spPr bwMode="auto">
          <a:xfrm>
            <a:off x="252413" y="-171450"/>
            <a:ext cx="8893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6000">
                <a:solidFill>
                  <a:schemeClr val="bg1"/>
                </a:solidFill>
                <a:latin typeface="Monotype Corsiva" pitchFamily="66" charset="0"/>
              </a:rPr>
              <a:t>Детская поликлиника</a:t>
            </a:r>
          </a:p>
        </p:txBody>
      </p:sp>
      <p:pic>
        <p:nvPicPr>
          <p:cNvPr id="133124" name="Picture 2" descr="C:\Users\Mamaeva-NV\Desktop\к итогам года 2019\медицина\дет пол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" r="217" b="7152"/>
          <a:stretch>
            <a:fillRect/>
          </a:stretch>
        </p:blipFill>
        <p:spPr>
          <a:xfrm>
            <a:off x="0" y="844550"/>
            <a:ext cx="9144000" cy="60134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34147" name="TextBox 4"/>
          <p:cNvSpPr txBox="1">
            <a:spLocks noChangeArrowheads="1"/>
          </p:cNvSpPr>
          <p:nvPr/>
        </p:nvSpPr>
        <p:spPr bwMode="auto">
          <a:xfrm>
            <a:off x="252413" y="-171450"/>
            <a:ext cx="8893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6000">
                <a:solidFill>
                  <a:schemeClr val="bg1"/>
                </a:solidFill>
                <a:latin typeface="Monotype Corsiva" pitchFamily="66" charset="0"/>
              </a:rPr>
              <a:t>Детская поликлиника</a:t>
            </a:r>
          </a:p>
        </p:txBody>
      </p:sp>
      <p:pic>
        <p:nvPicPr>
          <p:cNvPr id="134148" name="Picture 5" descr="C:\Users\Mamaeva-NV\Desktop\к итогам года 2019\медицина\дет пол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765175"/>
            <a:ext cx="8785225" cy="60991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35171" name="TextBox 4"/>
          <p:cNvSpPr txBox="1">
            <a:spLocks noChangeArrowheads="1"/>
          </p:cNvSpPr>
          <p:nvPr/>
        </p:nvSpPr>
        <p:spPr bwMode="auto">
          <a:xfrm>
            <a:off x="252413" y="-171450"/>
            <a:ext cx="8893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6000">
                <a:solidFill>
                  <a:schemeClr val="bg1"/>
                </a:solidFill>
                <a:latin typeface="Monotype Corsiva" pitchFamily="66" charset="0"/>
              </a:rPr>
              <a:t>Детская поликлиника</a:t>
            </a:r>
          </a:p>
        </p:txBody>
      </p:sp>
      <p:pic>
        <p:nvPicPr>
          <p:cNvPr id="135172" name="Picture 2" descr="C:\Users\Mamaeva-NV\Desktop\к итогам года 2019\медицина\дет пол крытая колясочная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" t="18874"/>
          <a:stretch>
            <a:fillRect/>
          </a:stretch>
        </p:blipFill>
        <p:spPr>
          <a:xfrm>
            <a:off x="0" y="844550"/>
            <a:ext cx="9124950" cy="56800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36195" name="TextBox 4"/>
          <p:cNvSpPr txBox="1">
            <a:spLocks noChangeArrowheads="1"/>
          </p:cNvSpPr>
          <p:nvPr/>
        </p:nvSpPr>
        <p:spPr bwMode="auto">
          <a:xfrm>
            <a:off x="252413" y="-171450"/>
            <a:ext cx="8893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6000">
                <a:solidFill>
                  <a:schemeClr val="bg1"/>
                </a:solidFill>
                <a:latin typeface="Monotype Corsiva" pitchFamily="66" charset="0"/>
              </a:rPr>
              <a:t>Детская поликлиника</a:t>
            </a:r>
          </a:p>
        </p:txBody>
      </p:sp>
      <p:pic>
        <p:nvPicPr>
          <p:cNvPr id="136196" name="Picture 2" descr="C:\Users\Mamaeva-NV\Desktop\к итогам года 2019\медицина\дет пол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" b="22127"/>
          <a:stretch>
            <a:fillRect/>
          </a:stretch>
        </p:blipFill>
        <p:spPr>
          <a:xfrm>
            <a:off x="1547813" y="844550"/>
            <a:ext cx="5975350" cy="59483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425" y="333375"/>
            <a:ext cx="7870825" cy="9985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b="1" dirty="0"/>
              <a:t>В 2019 году в больницу приняты </a:t>
            </a:r>
            <a:r>
              <a:rPr lang="ru-RU" sz="4400" b="1" dirty="0" smtClean="0"/>
              <a:t>новые специалисты:</a:t>
            </a:r>
            <a:endParaRPr lang="en-US" sz="4200" b="1" dirty="0"/>
          </a:p>
        </p:txBody>
      </p:sp>
      <p:grpSp>
        <p:nvGrpSpPr>
          <p:cNvPr id="137219" name="Group 7"/>
          <p:cNvGrpSpPr>
            <a:grpSpLocks/>
          </p:cNvGrpSpPr>
          <p:nvPr/>
        </p:nvGrpSpPr>
        <p:grpSpPr bwMode="auto">
          <a:xfrm>
            <a:off x="1109663" y="1658938"/>
            <a:ext cx="6486525" cy="1101725"/>
            <a:chOff x="1296" y="1964"/>
            <a:chExt cx="3168" cy="613"/>
          </a:xfrm>
        </p:grpSpPr>
        <p:sp>
          <p:nvSpPr>
            <p:cNvPr id="137231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7232" name="Rectangle 9"/>
            <p:cNvSpPr>
              <a:spLocks noChangeArrowheads="1"/>
            </p:cNvSpPr>
            <p:nvPr/>
          </p:nvSpPr>
          <p:spPr bwMode="gray">
            <a:xfrm rot="3419336">
              <a:off x="1254" y="2031"/>
              <a:ext cx="613" cy="479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3723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451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3000" b="1">
                  <a:solidFill>
                    <a:srgbClr val="000000"/>
                  </a:solidFill>
                  <a:latin typeface="Calibri" pitchFamily="34" charset="0"/>
                </a:rPr>
                <a:t>1</a:t>
              </a:r>
            </a:p>
          </p:txBody>
        </p:sp>
      </p:grpSp>
      <p:grpSp>
        <p:nvGrpSpPr>
          <p:cNvPr id="137220" name="Group 12"/>
          <p:cNvGrpSpPr>
            <a:grpSpLocks/>
          </p:cNvGrpSpPr>
          <p:nvPr/>
        </p:nvGrpSpPr>
        <p:grpSpPr bwMode="auto">
          <a:xfrm>
            <a:off x="1109663" y="3217863"/>
            <a:ext cx="6486525" cy="1185862"/>
            <a:chOff x="1296" y="2543"/>
            <a:chExt cx="3168" cy="747"/>
          </a:xfrm>
        </p:grpSpPr>
        <p:sp>
          <p:nvSpPr>
            <p:cNvPr id="137228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7229" name="Rectangle 14"/>
            <p:cNvSpPr>
              <a:spLocks noChangeArrowheads="1"/>
            </p:cNvSpPr>
            <p:nvPr/>
          </p:nvSpPr>
          <p:spPr bwMode="gray">
            <a:xfrm rot="3419336">
              <a:off x="1252" y="2643"/>
              <a:ext cx="747" cy="54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2F47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37230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37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3000" b="1">
                  <a:solidFill>
                    <a:srgbClr val="000000"/>
                  </a:solidFill>
                  <a:latin typeface="Calibri" pitchFamily="34" charset="0"/>
                </a:rPr>
                <a:t>2</a:t>
              </a:r>
            </a:p>
          </p:txBody>
        </p:sp>
      </p:grpSp>
      <p:grpSp>
        <p:nvGrpSpPr>
          <p:cNvPr id="137221" name="Group 17"/>
          <p:cNvGrpSpPr>
            <a:grpSpLocks/>
          </p:cNvGrpSpPr>
          <p:nvPr/>
        </p:nvGrpSpPr>
        <p:grpSpPr bwMode="auto">
          <a:xfrm>
            <a:off x="1231900" y="4986338"/>
            <a:ext cx="6364288" cy="1171575"/>
            <a:chOff x="1296" y="3122"/>
            <a:chExt cx="3168" cy="738"/>
          </a:xfrm>
        </p:grpSpPr>
        <p:sp>
          <p:nvSpPr>
            <p:cNvPr id="137225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7226" name="Rectangle 19"/>
            <p:cNvSpPr>
              <a:spLocks noChangeArrowheads="1"/>
            </p:cNvSpPr>
            <p:nvPr/>
          </p:nvSpPr>
          <p:spPr bwMode="gray">
            <a:xfrm rot="3419336">
              <a:off x="1275" y="3193"/>
              <a:ext cx="738" cy="596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764718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37227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34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3000" b="1">
                  <a:solidFill>
                    <a:srgbClr val="000000"/>
                  </a:solidFill>
                  <a:latin typeface="Calibri" pitchFamily="34" charset="0"/>
                </a:rPr>
                <a:t>3</a:t>
              </a:r>
            </a:p>
          </p:txBody>
        </p:sp>
      </p:grpSp>
      <p:sp>
        <p:nvSpPr>
          <p:cNvPr id="137222" name="Прямоугольник 3"/>
          <p:cNvSpPr>
            <a:spLocks noChangeArrowheads="1"/>
          </p:cNvSpPr>
          <p:nvPr/>
        </p:nvSpPr>
        <p:spPr bwMode="auto">
          <a:xfrm>
            <a:off x="2819400" y="1655763"/>
            <a:ext cx="25685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3000" b="1"/>
              <a:t>Врач-педиатр</a:t>
            </a:r>
          </a:p>
        </p:txBody>
      </p:sp>
      <p:sp>
        <p:nvSpPr>
          <p:cNvPr id="137223" name="Прямоугольник 4"/>
          <p:cNvSpPr>
            <a:spLocks noChangeArrowheads="1"/>
          </p:cNvSpPr>
          <p:nvPr/>
        </p:nvSpPr>
        <p:spPr bwMode="auto">
          <a:xfrm>
            <a:off x="2819400" y="3100388"/>
            <a:ext cx="57848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200" b="1"/>
              <a:t>Врач-стоматолог</a:t>
            </a:r>
            <a:endParaRPr lang="ru-RU" sz="3000" b="1"/>
          </a:p>
        </p:txBody>
      </p:sp>
      <p:sp>
        <p:nvSpPr>
          <p:cNvPr id="137224" name="Прямоугольник 5"/>
          <p:cNvSpPr>
            <a:spLocks noChangeArrowheads="1"/>
          </p:cNvSpPr>
          <p:nvPr/>
        </p:nvSpPr>
        <p:spPr bwMode="auto">
          <a:xfrm>
            <a:off x="2855913" y="4886325"/>
            <a:ext cx="60134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200" b="1"/>
              <a:t>6 медицинских сестер</a:t>
            </a:r>
            <a:endParaRPr lang="ru-RU" sz="3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>
          <a:xfrm>
            <a:off x="4500563" y="163513"/>
            <a:ext cx="4248150" cy="5353050"/>
          </a:xfrm>
        </p:spPr>
        <p:txBody>
          <a:bodyPr/>
          <a:lstStyle/>
          <a:p>
            <a:pPr algn="ctr" eaLnBrk="1" hangingPunct="1"/>
            <a:r>
              <a:rPr lang="ru-RU" b="1" smtClean="0">
                <a:solidFill>
                  <a:srgbClr val="0070C0"/>
                </a:solidFill>
              </a:rPr>
              <a:t>Проведено 160 эндоскопических операций в хирургии и гинекологии</a:t>
            </a:r>
            <a:endParaRPr lang="en-US" b="1" smtClean="0">
              <a:solidFill>
                <a:srgbClr val="0070C0"/>
              </a:solidFill>
            </a:endParaRPr>
          </a:p>
        </p:txBody>
      </p:sp>
      <p:pic>
        <p:nvPicPr>
          <p:cNvPr id="138243" name="Picture 2" descr="C:\Documents and Settings\mamaeva-nv\Рабочий стол\соц. сфера\НАДЯ 1\НВС\ИТОГИ\2015 год\год\итоговое собрание\видеокольпоско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-14288"/>
            <a:ext cx="3857625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3573463"/>
            <a:ext cx="8713788" cy="2159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0070C0"/>
                </a:solidFill>
              </a:rPr>
              <a:t>Выполнено 100 операций при </a:t>
            </a:r>
            <a:r>
              <a:rPr lang="ru-RU" b="1" dirty="0" err="1">
                <a:solidFill>
                  <a:srgbClr val="0070C0"/>
                </a:solidFill>
              </a:rPr>
              <a:t>варикозно</a:t>
            </a:r>
            <a:r>
              <a:rPr lang="ru-RU" b="1" dirty="0">
                <a:solidFill>
                  <a:srgbClr val="0070C0"/>
                </a:solidFill>
              </a:rPr>
              <a:t> расширенных венах нижних конечностей с помощью метода </a:t>
            </a:r>
            <a:r>
              <a:rPr lang="ru-RU" b="1" dirty="0" err="1">
                <a:solidFill>
                  <a:srgbClr val="0070C0"/>
                </a:solidFill>
              </a:rPr>
              <a:t>эндовенозной</a:t>
            </a:r>
            <a:r>
              <a:rPr lang="ru-RU" b="1" dirty="0">
                <a:solidFill>
                  <a:srgbClr val="0070C0"/>
                </a:solidFill>
              </a:rPr>
              <a:t> лазерной облитерации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39267" name="Picture 2" descr="C:\Users\Mamaeva-NV\Desktop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88913"/>
            <a:ext cx="8678863" cy="33845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5" descr="C:\Users\Mamaeva-NV\Desktop\Без названия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6711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500" dirty="0" smtClean="0">
                <a:solidFill>
                  <a:schemeClr val="bg1"/>
                </a:solidFill>
                <a:latin typeface="Monotype Corsiva" pitchFamily="66" charset="0"/>
              </a:rPr>
              <a:t>Социальная поддержка населения</a:t>
            </a:r>
            <a:endParaRPr lang="ru-RU" sz="55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5589239"/>
            <a:ext cx="9161090" cy="1246943"/>
          </a:xfrm>
          <a:prstGeom prst="rect">
            <a:avLst/>
          </a:prstGeom>
          <a:solidFill>
            <a:schemeClr val="tx1"/>
          </a:solidFill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Выплачено пособий, компенсаций </a:t>
            </a:r>
            <a:r>
              <a:rPr lang="ru-RU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различных </a:t>
            </a:r>
            <a:r>
              <a:rPr lang="ru-RU" sz="3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выплат 115 </a:t>
            </a:r>
            <a:r>
              <a:rPr lang="ru-RU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sz="3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3500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1315" name="Picture 2" descr="C:\Users\Mamaeva-NV\Desktop\запросы на ИТОГИ ГОДА\Совет да любовь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0" b="13518"/>
          <a:stretch>
            <a:fillRect/>
          </a:stretch>
        </p:blipFill>
        <p:spPr>
          <a:xfrm>
            <a:off x="0" y="0"/>
            <a:ext cx="9202738" cy="68580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2339" name="Таблица 2"/>
          <p:cNvSpPr>
            <a:spLocks noGrp="1" noTextEdit="1"/>
          </p:cNvSpPr>
          <p:nvPr>
            <p:ph type="tbl" idx="1"/>
          </p:nvPr>
        </p:nvSpPr>
        <p:spPr/>
      </p:sp>
      <p:pic>
        <p:nvPicPr>
          <p:cNvPr id="142340" name="Picture 4" descr="C:\Users\Mamaeva-NV\Desktop\для Администрации\Совет да любов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t="15820" r="3886" b="3290"/>
          <a:stretch>
            <a:fillRect/>
          </a:stretch>
        </p:blipFill>
        <p:spPr bwMode="auto">
          <a:xfrm>
            <a:off x="-39688" y="333375"/>
            <a:ext cx="9186863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C:\Users\Mamaeva-NV\Desktop\BNrcleGNVT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6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5592654"/>
            <a:ext cx="9144000" cy="1265345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3700" dirty="0">
                <a:solidFill>
                  <a:schemeClr val="bg1"/>
                </a:solidFill>
              </a:rPr>
              <a:t>Шипулин Антон </a:t>
            </a:r>
            <a:r>
              <a:rPr lang="ru-RU" sz="3700" dirty="0" smtClean="0">
                <a:solidFill>
                  <a:schemeClr val="bg1"/>
                </a:solidFill>
              </a:rPr>
              <a:t>Владимирович – депутат Государственной Думы РФ</a:t>
            </a:r>
            <a:endParaRPr lang="ru-RU" sz="3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3363" name="Picture 5" descr="C:\Users\Mamaeva-NV\Desktop\для Администрации\Любовь и верность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0"/>
            <a:ext cx="7200900" cy="68580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5" descr="C:\Users\Mamaeva-NV\Desktop\для Администрации\материнская доблесть 3 степень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33338"/>
            <a:ext cx="8785225" cy="6824662"/>
          </a:xfr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4388" name="Рисунок 5" descr="C:\Documents and Settings\mamaeva-nv\Рабочий стол\фото\материнская доблест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28432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C:\Users\Mamaeva-NV\Desktop\для Администрации\Материнская доблесть 3 стпепени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33338"/>
            <a:ext cx="8856663" cy="6780212"/>
          </a:xfr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5412" name="Рисунок 5" descr="C:\Documents and Settings\mamaeva-nv\Рабочий стол\фото\материнская доблест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0"/>
            <a:ext cx="25622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C:\Users\Mamaeva-NV\Desktop\для Администрации\Материнская доблесть_3степени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34925"/>
            <a:ext cx="8856662" cy="6823075"/>
          </a:xfr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6436" name="Рисунок 5" descr="C:\Documents and Settings\mamaeva-nv\Рабочий стол\фото\материнская доблест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2376488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Рисунок 4" descr="C:\Users\B2E4~1\AppData\Local\Temp\Rar$DIa4716.44087\YKrmb8kO2t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9680" y="0"/>
            <a:ext cx="9153680" cy="490066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pPr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Семья </a:t>
            </a:r>
            <a:r>
              <a:rPr lang="ru-RU" sz="4000" dirty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ГОДА </a:t>
            </a:r>
            <a:r>
              <a:rPr lang="ru-RU" sz="4000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2019</a:t>
            </a:r>
            <a:endParaRPr lang="ru-RU" sz="4000" dirty="0">
              <a:solidFill>
                <a:schemeClr val="tx1"/>
              </a:solidFill>
              <a:effectLst/>
              <a:ea typeface="Calibri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bg1"/>
                </a:solidFill>
              </a:rPr>
              <a:t>10 жителей получили звание «Ветеран труда» и 16 - звание «Ветеран труда Свердловской области»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8483" name="Таблица 3"/>
          <p:cNvSpPr>
            <a:spLocks noGrp="1" noTextEdit="1"/>
          </p:cNvSpPr>
          <p:nvPr>
            <p:ph type="tbl" idx="1"/>
          </p:nvPr>
        </p:nvSpPr>
        <p:spPr/>
      </p:sp>
      <p:pic>
        <p:nvPicPr>
          <p:cNvPr id="148484" name="Рисунок 4" descr="C:\Documents and Settings\mamaeva-nv\Рабочий стол\фото\ветеран труд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91440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bg1"/>
                </a:solidFill>
              </a:rPr>
              <a:t>10 жителей получили звание «Ветеран труда» и 16 - звание «Ветеран труда Свердловской области»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9506" name="Picture 2" descr="C:\Users\Mamaeva-NV\Desktop\для Администрации\вручение ветерант труда, мат. доблесть.JPG"/>
          <p:cNvPicPr>
            <a:picLocks noGrp="1" noChangeAspect="1" noChangeArrowheads="1"/>
          </p:cNvPicPr>
          <p:nvPr>
            <p:ph type="tbl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t="13222" r="13226" b="17479"/>
          <a:stretch/>
        </p:blipFill>
        <p:spPr>
          <a:xfrm>
            <a:off x="611560" y="1628800"/>
            <a:ext cx="8064896" cy="5229200"/>
          </a:xfrm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2" name="Picture 4" descr="C:\Users\Mamaeva-NV\Desktop\для Администрации\косметический ремонт (2)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916149" cy="4437112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i="1" dirty="0" smtClean="0">
                <a:solidFill>
                  <a:schemeClr val="bg1"/>
                </a:solidFill>
              </a:rPr>
              <a:t>Социально-реабилитационный центр для несовершеннолетних Верхотурского района</a:t>
            </a:r>
            <a:endParaRPr lang="ru-RU" sz="3000" dirty="0">
              <a:solidFill>
                <a:schemeClr val="bg1"/>
              </a:solidFill>
            </a:endParaRPr>
          </a:p>
        </p:txBody>
      </p:sp>
      <p:pic>
        <p:nvPicPr>
          <p:cNvPr id="150533" name="Picture 5" descr="C:\Users\Mamaeva-NV\Desktop\для Администрации\косметический ремон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63587"/>
            <a:ext cx="5428172" cy="4071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C:\Users\Mamaeva-NV\Desktop\для Администрации\ограждение по периметру территории домов (2)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4731" y="2210143"/>
            <a:ext cx="6189269" cy="4641952"/>
          </a:xfrm>
          <a:effectLst>
            <a:softEdge rad="112500"/>
          </a:effectLst>
        </p:spPr>
      </p:pic>
      <p:pic>
        <p:nvPicPr>
          <p:cNvPr id="150531" name="Picture 3" descr="C:\Users\Mamaeva-NV\Desktop\для Администрации\ограждение по периметру территории домо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" y="-13604"/>
            <a:ext cx="5643459" cy="4232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i="1" dirty="0" smtClean="0">
                <a:solidFill>
                  <a:schemeClr val="bg1"/>
                </a:solidFill>
              </a:rPr>
              <a:t>Социально-реабилитационный центр для несовершеннолетних Верхотурского района</a:t>
            </a:r>
            <a:endParaRPr lang="ru-RU"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Users\Mamaeva-NV\Desktop\к итогам года 2019\Трости и палки для ходьбы.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43500" cy="6858000"/>
          </a:xfrm>
          <a:noFill/>
        </p:spPr>
      </p:pic>
      <p:pic>
        <p:nvPicPr>
          <p:cNvPr id="152579" name="Рисунок 8" descr="C:\Users\Mamaeva-NV\Desktop\к итогам года 2019\Велотренажер  педальный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0"/>
            <a:ext cx="4572000" cy="548680"/>
          </a:xfrm>
          <a:solidFill>
            <a:schemeClr val="tx1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i="1" dirty="0" smtClean="0">
                <a:solidFill>
                  <a:schemeClr val="bg1"/>
                </a:solidFill>
              </a:rPr>
              <a:t>Средства реабилитации</a:t>
            </a:r>
            <a:endParaRPr lang="ru-RU"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18312</TotalTime>
  <Words>1108</Words>
  <Application>Microsoft Office PowerPoint</Application>
  <PresentationFormat>Экран (4:3)</PresentationFormat>
  <Paragraphs>205</Paragraphs>
  <Slides>134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134</vt:i4>
      </vt:variant>
    </vt:vector>
  </HeadingPairs>
  <TitlesOfParts>
    <vt:vector size="148" baseType="lpstr">
      <vt:lpstr>Times New Roman</vt:lpstr>
      <vt:lpstr>Arial</vt:lpstr>
      <vt:lpstr>Calibri</vt:lpstr>
      <vt:lpstr>Wingdings 2</vt:lpstr>
      <vt:lpstr>Wingdings</vt:lpstr>
      <vt:lpstr>Wingdings 3</vt:lpstr>
      <vt:lpstr>Monotype Corsiva</vt:lpstr>
      <vt:lpstr>Bookman Old Style</vt:lpstr>
      <vt:lpstr>Апекс</vt:lpstr>
      <vt:lpstr>3_Office Theme</vt:lpstr>
      <vt:lpstr>4_Office Theme</vt:lpstr>
      <vt:lpstr>6_Office Theme</vt:lpstr>
      <vt:lpstr>Оформление по умолчанию</vt:lpstr>
      <vt:lpstr>Диаграмма Microsoft Excel</vt:lpstr>
      <vt:lpstr>Доклад главы городского округа Верхотурский   об итогах 2019 года</vt:lpstr>
      <vt:lpstr>Объем инвестиций в основной капитал</vt:lpstr>
      <vt:lpstr>Оборот розничной торговли</vt:lpstr>
      <vt:lpstr>Презентация PowerPoint</vt:lpstr>
      <vt:lpstr>Оборот организаций</vt:lpstr>
      <vt:lpstr>Уровень безработицы</vt:lpstr>
      <vt:lpstr>Городской округ Верхотурский занял первое место в Конкурсе на эффективную реализацию территориальной программы содействия занятости населения</vt:lpstr>
      <vt:lpstr>Состоялись выборы депутатов  Думы городского округа Верхотурский</vt:lpstr>
      <vt:lpstr>Шипулин Антон Владимирович – депутат Государственной Думы РФ</vt:lpstr>
      <vt:lpstr>Презентация PowerPoint</vt:lpstr>
      <vt:lpstr>группа в социальной сети «ВКонтакте»</vt:lpstr>
      <vt:lpstr>Презентация PowerPoint</vt:lpstr>
      <vt:lpstr>Презентация PowerPoint</vt:lpstr>
      <vt:lpstr>Презентация PowerPoint</vt:lpstr>
      <vt:lpstr>Презентация PowerPoint</vt:lpstr>
      <vt:lpstr>Уральский духовный театр «ГРАД»</vt:lpstr>
      <vt:lpstr>Уральский духовный театр «ГРАД»</vt:lpstr>
      <vt:lpstr>открытие Дома народных художественных промыслов и ремесел</vt:lpstr>
      <vt:lpstr>Экспозиция «Мир русской избы»</vt:lpstr>
      <vt:lpstr>Мастер – классы в Доме народных художественных промыслов и ремесел</vt:lpstr>
      <vt:lpstr>Народный артист России,  пианист-виртуоз Денис Мацуев</vt:lpstr>
      <vt:lpstr>БИТВА ХОРОВ</vt:lpstr>
      <vt:lpstr>Лоскутные узоры Верхотурья</vt:lpstr>
      <vt:lpstr>Презентация PowerPoint</vt:lpstr>
      <vt:lpstr>Презентация PowerPoint</vt:lpstr>
      <vt:lpstr>Презентация PowerPoint</vt:lpstr>
      <vt:lpstr>выставка «С нами Бог и Андреевский флаг! Подводная лодка «Верхотурье»</vt:lpstr>
      <vt:lpstr>выставка «С нами Бог и Андреевский флаг! Подводная лодка «Верхотурье»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Национальный проект «Здравоохранение»</vt:lpstr>
      <vt:lpstr>«Бережливая поликлиника»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2019 году в больницу приняты новые специалисты:</vt:lpstr>
      <vt:lpstr>Проведено 160 эндоскопических операций в хирургии и гинекологии</vt:lpstr>
      <vt:lpstr>Выполнено 100 операций при варикозно расширенных венах нижних конечностей с помощью метода эндовенозной лазерной облитерации</vt:lpstr>
      <vt:lpstr>Социальная поддержка населения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Семья ГОДА 2019</vt:lpstr>
      <vt:lpstr>10 жителей получили звание «Ветеран труда» и 16 - звание «Ветеран труда Свердловской области»</vt:lpstr>
      <vt:lpstr>10 жителей получили звание «Ветеран труда» и 16 - звание «Ветеран труда Свердловской области»</vt:lpstr>
      <vt:lpstr>Социально-реабилитационный центр для несовершеннолетних Верхотурского района</vt:lpstr>
      <vt:lpstr>Социально-реабилитационный центр для несовершеннолетних Верхотурского района</vt:lpstr>
      <vt:lpstr>Средства реабилитации</vt:lpstr>
      <vt:lpstr>В рамках нацпроекта «Демография» приобретен автомобиль Газель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Презентация PowerPoint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</vt:lpstr>
      <vt:lpstr>Презентация PowerPoint</vt:lpstr>
      <vt:lpstr>Презентация PowerPoint</vt:lpstr>
      <vt:lpstr>Презентация PowerPoint</vt:lpstr>
      <vt:lpstr>      </vt:lpstr>
      <vt:lpstr>Презентация PowerPoint</vt:lpstr>
    </vt:vector>
  </TitlesOfParts>
  <Company>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Надежда В. Мамаева</cp:lastModifiedBy>
  <cp:revision>1130</cp:revision>
  <dcterms:created xsi:type="dcterms:W3CDTF">2010-10-26T07:26:11Z</dcterms:created>
  <dcterms:modified xsi:type="dcterms:W3CDTF">2020-05-26T11:54:21Z</dcterms:modified>
</cp:coreProperties>
</file>